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6" r:id="rId3"/>
    <p:sldId id="257" r:id="rId4"/>
    <p:sldId id="262" r:id="rId5"/>
    <p:sldId id="260" r:id="rId6"/>
    <p:sldId id="263" r:id="rId7"/>
    <p:sldId id="272" r:id="rId8"/>
    <p:sldId id="271" r:id="rId9"/>
    <p:sldId id="264" r:id="rId10"/>
    <p:sldId id="259" r:id="rId11"/>
    <p:sldId id="268" r:id="rId12"/>
    <p:sldId id="274" r:id="rId13"/>
    <p:sldId id="275" r:id="rId14"/>
    <p:sldId id="269" r:id="rId15"/>
    <p:sldId id="273" r:id="rId16"/>
    <p:sldId id="261" r:id="rId17"/>
    <p:sldId id="266" r:id="rId18"/>
    <p:sldId id="267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68" d="100"/>
          <a:sy n="68" d="100"/>
        </p:scale>
        <p:origin x="-80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view3D>
      <c:rAngAx val="1"/>
    </c:view3D>
    <c:plotArea>
      <c:layout>
        <c:manualLayout>
          <c:layoutTarget val="inner"/>
          <c:xMode val="edge"/>
          <c:yMode val="edge"/>
          <c:x val="5.207148129921272E-2"/>
          <c:y val="4.0641903239412552E-2"/>
          <c:w val="0.8017293307086617"/>
          <c:h val="0.92350111776960742"/>
        </c:manualLayout>
      </c:layout>
      <c:bar3DChart>
        <c:barDir val="col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cat>
            <c:strRef>
              <c:f>Sayfa1!$A$2:$A$5</c:f>
              <c:strCache>
                <c:ptCount val="3"/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1">
                  <c:v>5.9649999999999945</c:v>
                </c:pt>
                <c:pt idx="2">
                  <c:v>5.2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Seri 2</c:v>
                </c:pt>
              </c:strCache>
            </c:strRef>
          </c:tx>
          <c:cat>
            <c:strRef>
              <c:f>Sayfa1!$A$2:$A$5</c:f>
              <c:strCache>
                <c:ptCount val="3"/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Sayfa1!$C$2:$C$5</c:f>
              <c:numCache>
                <c:formatCode>General</c:formatCode>
                <c:ptCount val="4"/>
                <c:pt idx="1">
                  <c:v>3.3749999999999987</c:v>
                </c:pt>
                <c:pt idx="2">
                  <c:v>5.21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Sütun1</c:v>
                </c:pt>
              </c:strCache>
            </c:strRef>
          </c:tx>
          <c:cat>
            <c:strRef>
              <c:f>Sayfa1!$A$2:$A$5</c:f>
              <c:strCache>
                <c:ptCount val="3"/>
                <c:pt idx="1">
                  <c:v>Kategori 2</c:v>
                </c:pt>
                <c:pt idx="2">
                  <c:v>Kategori 3</c:v>
                </c:pt>
              </c:strCache>
            </c:strRef>
          </c:cat>
          <c:val>
            <c:numRef>
              <c:f>Sayfa1!$D$2:$D$5</c:f>
              <c:numCache>
                <c:formatCode>General</c:formatCode>
                <c:ptCount val="4"/>
              </c:numCache>
            </c:numRef>
          </c:val>
        </c:ser>
        <c:shape val="box"/>
        <c:axId val="151169664"/>
        <c:axId val="151187840"/>
        <c:axId val="0"/>
      </c:bar3DChart>
      <c:catAx>
        <c:axId val="151169664"/>
        <c:scaling>
          <c:orientation val="minMax"/>
        </c:scaling>
        <c:delete val="1"/>
        <c:axPos val="b"/>
        <c:tickLblPos val="none"/>
        <c:crossAx val="151187840"/>
        <c:crosses val="autoZero"/>
        <c:auto val="1"/>
        <c:lblAlgn val="ctr"/>
        <c:lblOffset val="100"/>
      </c:catAx>
      <c:valAx>
        <c:axId val="151187840"/>
        <c:scaling>
          <c:orientation val="minMax"/>
        </c:scaling>
        <c:axPos val="l"/>
        <c:majorGridlines/>
        <c:numFmt formatCode="General" sourceLinked="1"/>
        <c:tickLblPos val="nextTo"/>
        <c:crossAx val="151169664"/>
        <c:crosses val="autoZero"/>
        <c:crossBetween val="between"/>
      </c:valAx>
    </c:plotArea>
    <c:legend>
      <c:legendPos val="r"/>
      <c:legendEntry>
        <c:idx val="2"/>
        <c:delete val="1"/>
      </c:legendEntry>
    </c:legend>
    <c:plotVisOnly val="1"/>
  </c:chart>
  <c:txPr>
    <a:bodyPr/>
    <a:lstStyle/>
    <a:p>
      <a:pPr>
        <a:defRPr sz="1800"/>
      </a:pPr>
      <a:endParaRPr lang="tr-TR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0.27615</cdr:x>
      <cdr:y>0.02077</cdr:y>
    </cdr:from>
    <cdr:to>
      <cdr:x>0.41808</cdr:x>
      <cdr:y>0.07228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2244578" y="112542"/>
          <a:ext cx="1153551" cy="279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 smtClean="0"/>
            <a:t>5,9650</a:t>
          </a:r>
          <a:endParaRPr lang="tr-TR" sz="1400" dirty="0"/>
        </a:p>
      </cdr:txBody>
    </cdr:sp>
  </cdr:relSizeAnchor>
  <cdr:relSizeAnchor xmlns:cdr="http://schemas.openxmlformats.org/drawingml/2006/chartDrawing">
    <cdr:from>
      <cdr:x>0.33154</cdr:x>
      <cdr:y>0.36046</cdr:y>
    </cdr:from>
    <cdr:to>
      <cdr:x>0.44923</cdr:x>
      <cdr:y>0.44094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2694744" y="1953197"/>
          <a:ext cx="956604" cy="436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 smtClean="0"/>
            <a:t>3,3750</a:t>
          </a:r>
          <a:endParaRPr lang="tr-TR" sz="1400" dirty="0"/>
        </a:p>
      </cdr:txBody>
    </cdr:sp>
  </cdr:relSizeAnchor>
  <cdr:relSizeAnchor xmlns:cdr="http://schemas.openxmlformats.org/drawingml/2006/chartDrawing">
    <cdr:from>
      <cdr:x>0.46481</cdr:x>
      <cdr:y>0.1294</cdr:y>
    </cdr:from>
    <cdr:to>
      <cdr:x>0.52712</cdr:x>
      <cdr:y>0.18651</cdr:y>
    </cdr:to>
    <cdr:sp macro="" textlink="">
      <cdr:nvSpPr>
        <cdr:cNvPr id="4" name="3 Metin kutusu"/>
        <cdr:cNvSpPr txBox="1"/>
      </cdr:nvSpPr>
      <cdr:spPr>
        <a:xfrm xmlns:a="http://schemas.openxmlformats.org/drawingml/2006/main">
          <a:off x="3777957" y="701170"/>
          <a:ext cx="506437" cy="3094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 smtClean="0"/>
            <a:t>5,20</a:t>
          </a:r>
          <a:endParaRPr lang="tr-TR" sz="1400" dirty="0"/>
        </a:p>
      </cdr:txBody>
    </cdr:sp>
  </cdr:relSizeAnchor>
  <cdr:relSizeAnchor xmlns:cdr="http://schemas.openxmlformats.org/drawingml/2006/chartDrawing">
    <cdr:from>
      <cdr:x>0.52712</cdr:x>
      <cdr:y>0.12421</cdr:y>
    </cdr:from>
    <cdr:to>
      <cdr:x>0.62923</cdr:x>
      <cdr:y>0.16575</cdr:y>
    </cdr:to>
    <cdr:sp macro="" textlink="">
      <cdr:nvSpPr>
        <cdr:cNvPr id="5" name="4 Metin kutusu"/>
        <cdr:cNvSpPr txBox="1"/>
      </cdr:nvSpPr>
      <cdr:spPr>
        <a:xfrm xmlns:a="http://schemas.openxmlformats.org/drawingml/2006/main">
          <a:off x="4284393" y="673034"/>
          <a:ext cx="829994" cy="2250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400" dirty="0" smtClean="0"/>
            <a:t>5,21</a:t>
          </a:r>
          <a:endParaRPr lang="tr-TR" sz="1400" dirty="0"/>
        </a:p>
      </cdr:txBody>
    </cdr:sp>
  </cdr:relSizeAnchor>
  <cdr:relSizeAnchor xmlns:cdr="http://schemas.openxmlformats.org/drawingml/2006/chartDrawing">
    <cdr:from>
      <cdr:x>0.23808</cdr:x>
      <cdr:y>0.85159</cdr:y>
    </cdr:from>
    <cdr:to>
      <cdr:x>0.40596</cdr:x>
      <cdr:y>1</cdr:y>
    </cdr:to>
    <cdr:sp macro="" textlink="">
      <cdr:nvSpPr>
        <cdr:cNvPr id="6" name="5 Metin kutusu"/>
        <cdr:cNvSpPr txBox="1"/>
      </cdr:nvSpPr>
      <cdr:spPr>
        <a:xfrm xmlns:a="http://schemas.openxmlformats.org/drawingml/2006/main">
          <a:off x="1935089" y="4881489"/>
          <a:ext cx="1364566" cy="787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0.75212</cdr:x>
      <cdr:y>0.43992</cdr:y>
    </cdr:from>
    <cdr:to>
      <cdr:x>0.93212</cdr:x>
      <cdr:y>0.61748</cdr:y>
    </cdr:to>
    <cdr:sp macro="" textlink="">
      <cdr:nvSpPr>
        <cdr:cNvPr id="7" name="6 Metin kutusu"/>
        <cdr:cNvSpPr txBox="1"/>
      </cdr:nvSpPr>
      <cdr:spPr>
        <a:xfrm xmlns:a="http://schemas.openxmlformats.org/drawingml/2006/main">
          <a:off x="6113195" y="2335237"/>
          <a:ext cx="1463040" cy="942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800" dirty="0" err="1" smtClean="0"/>
            <a:t>Cortisol</a:t>
          </a:r>
          <a:r>
            <a:rPr lang="tr-TR" sz="1800" dirty="0" smtClean="0"/>
            <a:t> 1=</a:t>
          </a:r>
        </a:p>
        <a:p xmlns:a="http://schemas.openxmlformats.org/drawingml/2006/main">
          <a:r>
            <a:rPr lang="tr-TR" sz="1800" dirty="0" err="1" smtClean="0"/>
            <a:t>Cortisol</a:t>
          </a:r>
          <a:r>
            <a:rPr lang="tr-TR" sz="1800" dirty="0" smtClean="0"/>
            <a:t> 2=</a:t>
          </a:r>
          <a:endParaRPr lang="tr-T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696B-954B-483F-96B5-2E7199EEBF5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238A2-2B6F-4489-9DC1-00C4CF60782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238A2-2B6F-4489-9DC1-00C4CF607825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212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4520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98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8152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51998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6551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676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790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2859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68285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7568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AA075-0F75-4BCD-9261-82D259EC8FB1}" type="datetimeFigureOut">
              <a:rPr lang="tr-TR" smtClean="0"/>
              <a:pPr/>
              <a:t>2.06.2021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C8D99-B14D-4794-838A-CEC18361158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2215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Belgesi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BYm53L79YY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71681" y="315067"/>
            <a:ext cx="8009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/>
              <a:t>THE EFFECT OF AUGMENTED REALITY  TECHNOLOGY ON PREOPERATİVE ANXIETY IN CHILDREN AND PARENTS</a:t>
            </a:r>
            <a:endParaRPr lang="tr-TR" sz="3200" dirty="0" smtClean="0"/>
          </a:p>
          <a:p>
            <a:pPr algn="ctr"/>
            <a:endParaRPr lang="tr-TR" sz="3200" b="1" dirty="0"/>
          </a:p>
        </p:txBody>
      </p:sp>
      <p:pic>
        <p:nvPicPr>
          <p:cNvPr id="1026" name="Picture 2" descr="child surgery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322" y="2630658"/>
            <a:ext cx="4511019" cy="244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ild surgery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391" y="2644726"/>
            <a:ext cx="4318783" cy="23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etin kutusu"/>
          <p:cNvSpPr txBox="1"/>
          <p:nvPr/>
        </p:nvSpPr>
        <p:spPr>
          <a:xfrm>
            <a:off x="815925" y="5474791"/>
            <a:ext cx="8342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Zeynep Şule EVREN </a:t>
            </a:r>
          </a:p>
          <a:p>
            <a:r>
              <a:rPr lang="tr-TR" sz="2400" dirty="0" err="1" smtClean="0"/>
              <a:t>Bezmialem</a:t>
            </a:r>
            <a:r>
              <a:rPr lang="tr-TR" sz="2400" dirty="0" smtClean="0"/>
              <a:t> Vakıf </a:t>
            </a:r>
            <a:r>
              <a:rPr lang="tr-TR" sz="2400" dirty="0" err="1" smtClean="0"/>
              <a:t>University</a:t>
            </a:r>
            <a:r>
              <a:rPr lang="tr-TR" sz="2400" dirty="0" smtClean="0"/>
              <a:t>, </a:t>
            </a:r>
            <a:r>
              <a:rPr lang="tr-TR" sz="2400" dirty="0" err="1" smtClean="0"/>
              <a:t>Faculty</a:t>
            </a:r>
            <a:r>
              <a:rPr lang="tr-TR" sz="2400" dirty="0" smtClean="0"/>
              <a:t> of </a:t>
            </a:r>
            <a:r>
              <a:rPr lang="tr-TR" sz="2400" dirty="0" err="1" smtClean="0"/>
              <a:t>Medicine</a:t>
            </a:r>
            <a:r>
              <a:rPr lang="tr-TR" sz="2400" dirty="0" smtClean="0"/>
              <a:t> /5th </a:t>
            </a:r>
            <a:r>
              <a:rPr lang="tr-TR" sz="2400" dirty="0" err="1" smtClean="0"/>
              <a:t>Grade</a:t>
            </a:r>
            <a:endParaRPr lang="tr-TR" sz="2400" dirty="0" smtClean="0"/>
          </a:p>
          <a:p>
            <a:r>
              <a:rPr lang="tr-TR" sz="2400" dirty="0" err="1" smtClean="0"/>
              <a:t>Mentor</a:t>
            </a:r>
            <a:r>
              <a:rPr lang="tr-TR" sz="2400" dirty="0" smtClean="0"/>
              <a:t>: Dr. İbrahim </a:t>
            </a:r>
            <a:r>
              <a:rPr lang="tr-TR" sz="2400" dirty="0" err="1" smtClean="0"/>
              <a:t>Aydoğdu</a:t>
            </a:r>
            <a:r>
              <a:rPr lang="tr-TR" sz="2400" dirty="0" smtClean="0"/>
              <a:t> </a:t>
            </a:r>
            <a:endParaRPr lang="tr-TR" sz="2400" dirty="0"/>
          </a:p>
        </p:txBody>
      </p:sp>
      <p:pic>
        <p:nvPicPr>
          <p:cNvPr id="19458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932" y="0"/>
            <a:ext cx="3062068" cy="155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86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196239" y="253218"/>
            <a:ext cx="4149484" cy="222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819340" y="348130"/>
            <a:ext cx="30199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Study</a:t>
            </a:r>
            <a:r>
              <a:rPr lang="tr-TR" sz="3200" dirty="0" smtClean="0"/>
              <a:t> </a:t>
            </a:r>
            <a:r>
              <a:rPr lang="tr-TR" sz="3200" dirty="0" err="1" smtClean="0"/>
              <a:t>Group</a:t>
            </a:r>
            <a:r>
              <a:rPr lang="tr-TR" sz="3200" dirty="0" smtClean="0"/>
              <a:t> (n=18)</a:t>
            </a:r>
            <a:endParaRPr lang="tr-TR" sz="3200" dirty="0"/>
          </a:p>
          <a:p>
            <a:pPr algn="ctr"/>
            <a:r>
              <a:rPr lang="tr-TR" sz="3200" dirty="0" err="1" smtClean="0"/>
              <a:t>Painting</a:t>
            </a:r>
            <a:r>
              <a:rPr lang="tr-TR" sz="3200" dirty="0" smtClean="0"/>
              <a:t> + 3D </a:t>
            </a:r>
            <a:r>
              <a:rPr lang="tr-TR" sz="3200" dirty="0" err="1" smtClean="0"/>
              <a:t>vision</a:t>
            </a:r>
            <a:endParaRPr lang="tr-TR" sz="3200" dirty="0"/>
          </a:p>
        </p:txBody>
      </p:sp>
      <p:sp>
        <p:nvSpPr>
          <p:cNvPr id="9" name="Aşağı Ok 8"/>
          <p:cNvSpPr/>
          <p:nvPr/>
        </p:nvSpPr>
        <p:spPr>
          <a:xfrm>
            <a:off x="3022727" y="2588455"/>
            <a:ext cx="648941" cy="98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1320227" y="3559594"/>
            <a:ext cx="3927022" cy="294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1463040" y="3669208"/>
            <a:ext cx="36857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1</a:t>
            </a:r>
            <a:r>
              <a:rPr lang="tr-TR" sz="2000" b="1" dirty="0" smtClean="0"/>
              <a:t>)</a:t>
            </a:r>
            <a:r>
              <a:rPr lang="en-US" sz="2000" dirty="0" smtClean="0"/>
              <a:t> </a:t>
            </a:r>
            <a:r>
              <a:rPr lang="en-US" sz="2000" b="1" dirty="0" smtClean="0"/>
              <a:t>Saliva samples were taken before and after the application</a:t>
            </a:r>
            <a:endParaRPr lang="tr-TR" sz="2000" b="1" dirty="0"/>
          </a:p>
          <a:p>
            <a:pPr algn="ctr"/>
            <a:r>
              <a:rPr lang="en-US" sz="2000" b="1" dirty="0" smtClean="0"/>
              <a:t>2) After the application, </a:t>
            </a:r>
            <a:r>
              <a:rPr lang="en-US" sz="2000" b="1" dirty="0" err="1" smtClean="0"/>
              <a:t>th</a:t>
            </a:r>
            <a:r>
              <a:rPr lang="tr-TR" sz="2000" b="1" dirty="0" smtClean="0"/>
              <a:t>e</a:t>
            </a:r>
            <a:r>
              <a:rPr lang="en-US" sz="2000" b="1" dirty="0" smtClean="0"/>
              <a:t> children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were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evaluated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with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the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mYPAS</a:t>
            </a:r>
            <a:r>
              <a:rPr lang="tr-TR" sz="2000" b="1" dirty="0" smtClean="0"/>
              <a:t>.</a:t>
            </a:r>
          </a:p>
          <a:p>
            <a:pPr algn="ctr"/>
            <a:r>
              <a:rPr lang="en-US" sz="2000" b="1" dirty="0" smtClean="0"/>
              <a:t> 3) After the application, the parents were evaluated with the STAI</a:t>
            </a:r>
            <a:r>
              <a:rPr lang="tr-TR" sz="2000" b="1" dirty="0" smtClean="0"/>
              <a:t>.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21" name="Yuvarlatılmış Dikdörtgen 1"/>
          <p:cNvSpPr/>
          <p:nvPr/>
        </p:nvSpPr>
        <p:spPr>
          <a:xfrm>
            <a:off x="6708429" y="250873"/>
            <a:ext cx="4149484" cy="2223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23" name="Dikdörtgen 11"/>
          <p:cNvSpPr/>
          <p:nvPr/>
        </p:nvSpPr>
        <p:spPr>
          <a:xfrm>
            <a:off x="6593266" y="3614428"/>
            <a:ext cx="3927022" cy="294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6"/>
          <p:cNvSpPr txBox="1"/>
          <p:nvPr/>
        </p:nvSpPr>
        <p:spPr>
          <a:xfrm>
            <a:off x="7174522" y="517592"/>
            <a:ext cx="3404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/>
              <a:t>Control</a:t>
            </a:r>
            <a:r>
              <a:rPr lang="tr-TR" sz="3200" dirty="0" smtClean="0"/>
              <a:t> </a:t>
            </a:r>
            <a:r>
              <a:rPr lang="tr-TR" sz="3200" dirty="0" err="1" smtClean="0"/>
              <a:t>Group</a:t>
            </a:r>
            <a:r>
              <a:rPr lang="tr-TR" sz="3200" dirty="0" smtClean="0"/>
              <a:t> (n=21)</a:t>
            </a:r>
            <a:endParaRPr lang="tr-TR" sz="3200" dirty="0"/>
          </a:p>
          <a:p>
            <a:pPr algn="ctr"/>
            <a:r>
              <a:rPr lang="tr-TR" sz="3200" dirty="0" smtClean="0"/>
              <a:t>No </a:t>
            </a:r>
            <a:r>
              <a:rPr lang="tr-TR" sz="3200" dirty="0" err="1" smtClean="0"/>
              <a:t>painting</a:t>
            </a:r>
            <a:r>
              <a:rPr lang="tr-TR" sz="3200" dirty="0" smtClean="0"/>
              <a:t> </a:t>
            </a:r>
            <a:r>
              <a:rPr lang="tr-TR" sz="3200" dirty="0" err="1" smtClean="0"/>
              <a:t>and</a:t>
            </a:r>
            <a:r>
              <a:rPr lang="tr-TR" sz="3200" dirty="0" smtClean="0"/>
              <a:t> 3D</a:t>
            </a:r>
            <a:endParaRPr lang="tr-TR" sz="3200" dirty="0"/>
          </a:p>
        </p:txBody>
      </p:sp>
      <p:sp>
        <p:nvSpPr>
          <p:cNvPr id="25" name="Metin kutusu 18"/>
          <p:cNvSpPr txBox="1"/>
          <p:nvPr/>
        </p:nvSpPr>
        <p:spPr>
          <a:xfrm>
            <a:off x="6992338" y="4020897"/>
            <a:ext cx="3094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Aft>
                <a:spcPts val="0"/>
              </a:spcAft>
            </a:pPr>
            <a:r>
              <a:rPr lang="tr-TR" sz="2000" b="1" dirty="0" smtClean="0"/>
              <a:t>1)</a:t>
            </a:r>
            <a:r>
              <a:rPr lang="en-US" sz="2000" b="1" dirty="0" smtClean="0"/>
              <a:t>Saliva samples were taken. </a:t>
            </a:r>
            <a:endParaRPr lang="tr-TR" sz="2000" b="1" dirty="0" smtClean="0"/>
          </a:p>
          <a:p>
            <a:pPr marL="457200" indent="-457200" algn="ctr">
              <a:spcAft>
                <a:spcPts val="0"/>
              </a:spcAft>
            </a:pPr>
            <a:r>
              <a:rPr lang="en-US" sz="2000" b="1" dirty="0" smtClean="0"/>
              <a:t>2) Children were evaluated with the </a:t>
            </a:r>
            <a:r>
              <a:rPr lang="en-US" sz="2000" b="1" dirty="0" err="1" smtClean="0"/>
              <a:t>mYPAS</a:t>
            </a:r>
            <a:r>
              <a:rPr lang="tr-TR" sz="2000" b="1" dirty="0" smtClean="0"/>
              <a:t>.</a:t>
            </a:r>
          </a:p>
          <a:p>
            <a:pPr marL="457200" indent="-457200" algn="ctr">
              <a:spcAft>
                <a:spcPts val="0"/>
              </a:spcAft>
            </a:pPr>
            <a:r>
              <a:rPr lang="en-US" sz="2000" b="1" dirty="0" smtClean="0"/>
              <a:t>3) Parents were evaluated with the STAI</a:t>
            </a:r>
            <a:r>
              <a:rPr lang="tr-TR" sz="2000" b="1" smtClean="0"/>
              <a:t>.</a:t>
            </a:r>
            <a:endParaRPr lang="tr-TR" sz="20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Aşağı Ok 8"/>
          <p:cNvSpPr/>
          <p:nvPr/>
        </p:nvSpPr>
        <p:spPr>
          <a:xfrm>
            <a:off x="8380173" y="2586110"/>
            <a:ext cx="648941" cy="98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079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589649" y="815927"/>
            <a:ext cx="3432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STUDY GROUP</a:t>
            </a:r>
          </a:p>
          <a:p>
            <a:pPr algn="ctr"/>
            <a:r>
              <a:rPr lang="tr-TR" sz="3200" dirty="0" smtClean="0"/>
              <a:t>18 CHİLDREN</a:t>
            </a:r>
            <a:endParaRPr lang="tr-TR" sz="32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6963509" y="858129"/>
            <a:ext cx="3376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CONTROL GROUP</a:t>
            </a:r>
          </a:p>
          <a:p>
            <a:pPr algn="ctr"/>
            <a:r>
              <a:rPr lang="tr-TR" sz="3200" dirty="0" smtClean="0"/>
              <a:t>21  CHİLDREN</a:t>
            </a:r>
            <a:endParaRPr lang="tr-TR" sz="3200" dirty="0"/>
          </a:p>
        </p:txBody>
      </p:sp>
      <p:sp>
        <p:nvSpPr>
          <p:cNvPr id="8" name="7 Tek Köşesi Yuvarlatılmış Dikdörtgen"/>
          <p:cNvSpPr/>
          <p:nvPr/>
        </p:nvSpPr>
        <p:spPr>
          <a:xfrm>
            <a:off x="1406769" y="2110153"/>
            <a:ext cx="3812346" cy="1842868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2222694" y="2377439"/>
            <a:ext cx="2349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15 BOY (83,3%)</a:t>
            </a:r>
          </a:p>
          <a:p>
            <a:r>
              <a:rPr lang="tr-TR" sz="2000" dirty="0" smtClean="0"/>
              <a:t>3 GİRL (16,7%)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Mean</a:t>
            </a:r>
            <a:r>
              <a:rPr lang="tr-TR" sz="2000" dirty="0" smtClean="0"/>
              <a:t> </a:t>
            </a:r>
            <a:r>
              <a:rPr lang="tr-TR" sz="2000" dirty="0" err="1" smtClean="0"/>
              <a:t>age</a:t>
            </a:r>
            <a:r>
              <a:rPr lang="tr-TR" sz="2000" dirty="0" smtClean="0"/>
              <a:t>:</a:t>
            </a:r>
            <a:r>
              <a:rPr lang="en-US" sz="2000" dirty="0" smtClean="0"/>
              <a:t> </a:t>
            </a:r>
            <a:r>
              <a:rPr lang="tr-TR" sz="2000" dirty="0" smtClean="0"/>
              <a:t>6,8</a:t>
            </a:r>
            <a:r>
              <a:rPr lang="en-US" sz="2000" dirty="0" smtClean="0"/>
              <a:t>±1,7</a:t>
            </a:r>
            <a:endParaRPr lang="tr-TR" sz="2000" dirty="0"/>
          </a:p>
        </p:txBody>
      </p:sp>
      <p:sp>
        <p:nvSpPr>
          <p:cNvPr id="10" name="9 Tek Köşesi Yuvarlatılmış Dikdörtgen"/>
          <p:cNvSpPr/>
          <p:nvPr/>
        </p:nvSpPr>
        <p:spPr>
          <a:xfrm>
            <a:off x="6665741" y="2220352"/>
            <a:ext cx="3955367" cy="1842868"/>
          </a:xfrm>
          <a:prstGeom prst="round1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7371471" y="2489982"/>
            <a:ext cx="2729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19 BOY (90,5%) </a:t>
            </a:r>
          </a:p>
          <a:p>
            <a:r>
              <a:rPr lang="tr-TR" sz="2000" dirty="0" smtClean="0"/>
              <a:t>2 GİRL (9,5%)</a:t>
            </a:r>
          </a:p>
          <a:p>
            <a:endParaRPr lang="tr-TR" sz="2000" dirty="0" smtClean="0"/>
          </a:p>
          <a:p>
            <a:r>
              <a:rPr lang="tr-TR" sz="2000" dirty="0" err="1" smtClean="0"/>
              <a:t>Mean</a:t>
            </a:r>
            <a:r>
              <a:rPr lang="tr-TR" sz="2000" dirty="0" smtClean="0"/>
              <a:t> </a:t>
            </a:r>
            <a:r>
              <a:rPr lang="tr-TR" sz="2000" dirty="0" err="1" smtClean="0"/>
              <a:t>Age</a:t>
            </a:r>
            <a:r>
              <a:rPr lang="tr-TR" sz="2000" dirty="0" smtClean="0"/>
              <a:t>:</a:t>
            </a:r>
            <a:r>
              <a:rPr lang="en-US" sz="2000" dirty="0" smtClean="0"/>
              <a:t> </a:t>
            </a:r>
            <a:r>
              <a:rPr lang="tr-TR" sz="2000" dirty="0" smtClean="0"/>
              <a:t>7,2</a:t>
            </a:r>
            <a:r>
              <a:rPr lang="en-US" sz="2000" dirty="0" smtClean="0"/>
              <a:t> ±2,</a:t>
            </a:r>
            <a:r>
              <a:rPr lang="tr-TR" sz="2000" dirty="0" smtClean="0"/>
              <a:t>7</a:t>
            </a:r>
            <a:endParaRPr lang="tr-TR" sz="2000" dirty="0"/>
          </a:p>
        </p:txBody>
      </p:sp>
      <p:sp>
        <p:nvSpPr>
          <p:cNvPr id="12" name="11 Dikdörtgen"/>
          <p:cNvSpPr/>
          <p:nvPr/>
        </p:nvSpPr>
        <p:spPr>
          <a:xfrm>
            <a:off x="1406769" y="4346917"/>
            <a:ext cx="3868615" cy="2025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6736081" y="4330504"/>
            <a:ext cx="3868615" cy="2025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1871003" y="4572001"/>
            <a:ext cx="28698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MYPAS </a:t>
            </a:r>
            <a:r>
              <a:rPr lang="tr-TR" sz="2000" dirty="0" err="1" smtClean="0"/>
              <a:t>Median</a:t>
            </a:r>
            <a:r>
              <a:rPr lang="tr-TR" sz="2000" dirty="0" smtClean="0"/>
              <a:t>:</a:t>
            </a:r>
            <a:r>
              <a:rPr lang="en-US" sz="2000" dirty="0" smtClean="0"/>
              <a:t>5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Minimum:</a:t>
            </a:r>
            <a:r>
              <a:rPr lang="en-US" sz="2000" dirty="0" smtClean="0"/>
              <a:t>5,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:8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(p&lt;0,05)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STAI: 37,66 (p&gt;0,05)</a:t>
            </a:r>
            <a:endParaRPr lang="tr-TR" sz="20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7146389" y="4515730"/>
            <a:ext cx="31370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MYPAS </a:t>
            </a:r>
            <a:r>
              <a:rPr lang="tr-TR" sz="2000" dirty="0" err="1" smtClean="0"/>
              <a:t>median</a:t>
            </a:r>
            <a:r>
              <a:rPr lang="tr-TR" sz="2000" dirty="0" smtClean="0"/>
              <a:t>:6 </a:t>
            </a:r>
            <a:endParaRPr lang="tr-TR" sz="2000" dirty="0" smtClean="0">
              <a:solidFill>
                <a:srgbClr val="FF0000"/>
              </a:solidFill>
            </a:endParaRPr>
          </a:p>
          <a:p>
            <a:r>
              <a:rPr lang="tr-TR" sz="2000" dirty="0" smtClean="0"/>
              <a:t>Minimum:</a:t>
            </a:r>
            <a:r>
              <a:rPr lang="en-US" sz="2000" dirty="0" smtClean="0"/>
              <a:t>5, </a:t>
            </a:r>
            <a:r>
              <a:rPr lang="tr-TR" sz="2000" dirty="0" err="1" smtClean="0"/>
              <a:t>maximum</a:t>
            </a:r>
            <a:r>
              <a:rPr lang="tr-TR" sz="2000" dirty="0" smtClean="0"/>
              <a:t>:</a:t>
            </a:r>
            <a:r>
              <a:rPr lang="en-US" sz="2000" dirty="0" smtClean="0"/>
              <a:t> 17</a:t>
            </a:r>
            <a:endParaRPr lang="tr-TR" sz="2000" dirty="0" smtClean="0"/>
          </a:p>
          <a:p>
            <a:r>
              <a:rPr lang="tr-TR" sz="2000" dirty="0" smtClean="0">
                <a:solidFill>
                  <a:srgbClr val="FF0000"/>
                </a:solidFill>
              </a:rPr>
              <a:t>(p&lt;0,05)</a:t>
            </a:r>
            <a:r>
              <a:rPr lang="tr-TR" sz="2000" dirty="0" smtClean="0"/>
              <a:t> </a:t>
            </a:r>
          </a:p>
          <a:p>
            <a:endParaRPr lang="tr-TR" sz="2000" dirty="0" smtClean="0"/>
          </a:p>
          <a:p>
            <a:r>
              <a:rPr lang="tr-TR" sz="2000" dirty="0" smtClean="0"/>
              <a:t>STAI:40,09</a:t>
            </a:r>
            <a:r>
              <a:rPr lang="en-US" sz="2000" dirty="0" smtClean="0"/>
              <a:t> </a:t>
            </a:r>
            <a:r>
              <a:rPr lang="tr-TR" sz="2000" dirty="0" smtClean="0"/>
              <a:t>(p&gt;0,05)</a:t>
            </a:r>
            <a:endParaRPr lang="tr-TR" sz="2000" dirty="0"/>
          </a:p>
        </p:txBody>
      </p:sp>
      <p:sp>
        <p:nvSpPr>
          <p:cNvPr id="13" name="12 Metin kutusu"/>
          <p:cNvSpPr txBox="1"/>
          <p:nvPr/>
        </p:nvSpPr>
        <p:spPr>
          <a:xfrm>
            <a:off x="4994031" y="0"/>
            <a:ext cx="2447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RESULTS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afik"/>
          <p:cNvGraphicFramePr/>
          <p:nvPr/>
        </p:nvGraphicFramePr>
        <p:xfrm>
          <a:off x="2017931" y="562708"/>
          <a:ext cx="8128000" cy="530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2039815" y="239150"/>
            <a:ext cx="120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CORTİSOL LEVELS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838092" y="6027003"/>
            <a:ext cx="111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endParaRPr lang="tr-TR" sz="2400" dirty="0"/>
          </a:p>
        </p:txBody>
      </p:sp>
      <p:sp>
        <p:nvSpPr>
          <p:cNvPr id="8" name="7 Metin kutusu"/>
          <p:cNvSpPr txBox="1"/>
          <p:nvPr/>
        </p:nvSpPr>
        <p:spPr>
          <a:xfrm>
            <a:off x="4262511" y="5950633"/>
            <a:ext cx="1055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Study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endParaRPr lang="tr-TR" sz="2400" dirty="0"/>
          </a:p>
        </p:txBody>
      </p:sp>
      <p:sp>
        <p:nvSpPr>
          <p:cNvPr id="9" name="8 Metin kutusu"/>
          <p:cNvSpPr txBox="1"/>
          <p:nvPr/>
        </p:nvSpPr>
        <p:spPr>
          <a:xfrm>
            <a:off x="295421" y="5683348"/>
            <a:ext cx="1744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P=0.011</a:t>
            </a:r>
            <a:endParaRPr lang="tr-T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557934" y="844062"/>
            <a:ext cx="2940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/>
              <a:t>CONCLUSİON:</a:t>
            </a:r>
            <a:endParaRPr lang="tr-TR" sz="3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688124" y="2377440"/>
            <a:ext cx="87782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fact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in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study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stress</a:t>
            </a:r>
            <a:r>
              <a:rPr lang="tr-TR" sz="2400" dirty="0" smtClean="0"/>
              <a:t> </a:t>
            </a:r>
            <a:r>
              <a:rPr lang="tr-TR" sz="2400" dirty="0" err="1" smtClean="0"/>
              <a:t>level</a:t>
            </a:r>
            <a:r>
              <a:rPr lang="tr-TR" sz="2400" dirty="0" smtClean="0"/>
              <a:t> </a:t>
            </a:r>
            <a:r>
              <a:rPr lang="tr-TR" sz="2400" dirty="0" err="1" smtClean="0"/>
              <a:t>was</a:t>
            </a:r>
            <a:r>
              <a:rPr lang="tr-TR" sz="2400" dirty="0" smtClean="0"/>
              <a:t> </a:t>
            </a:r>
            <a:r>
              <a:rPr lang="tr-TR" sz="2400" dirty="0" err="1" smtClean="0"/>
              <a:t>found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be </a:t>
            </a:r>
            <a:r>
              <a:rPr lang="tr-TR" sz="2400" dirty="0" err="1" smtClean="0"/>
              <a:t>significantly</a:t>
            </a:r>
            <a:r>
              <a:rPr lang="tr-TR" sz="2400" dirty="0" smtClean="0"/>
              <a:t> </a:t>
            </a:r>
            <a:r>
              <a:rPr lang="tr-TR" sz="2400" dirty="0" err="1" smtClean="0"/>
              <a:t>less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mYPAS</a:t>
            </a:r>
            <a:r>
              <a:rPr lang="tr-TR" sz="2400" dirty="0" smtClean="0"/>
              <a:t> </a:t>
            </a:r>
            <a:r>
              <a:rPr lang="tr-TR" sz="2400" dirty="0" err="1" smtClean="0"/>
              <a:t>compared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control</a:t>
            </a:r>
            <a:r>
              <a:rPr lang="tr-TR" sz="2400" dirty="0" smtClean="0"/>
              <a:t> </a:t>
            </a:r>
            <a:r>
              <a:rPr lang="tr-TR" sz="2400" dirty="0" err="1" smtClean="0"/>
              <a:t>group</a:t>
            </a:r>
            <a:r>
              <a:rPr lang="tr-TR" sz="2400" dirty="0" smtClean="0"/>
              <a:t>,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salivary</a:t>
            </a:r>
            <a:r>
              <a:rPr lang="tr-TR" sz="2400" dirty="0" smtClean="0"/>
              <a:t> </a:t>
            </a:r>
            <a:r>
              <a:rPr lang="tr-TR" sz="2400" dirty="0" err="1" smtClean="0"/>
              <a:t>cortisol</a:t>
            </a:r>
            <a:r>
              <a:rPr lang="tr-TR" sz="2400" dirty="0" smtClean="0"/>
              <a:t> </a:t>
            </a:r>
            <a:r>
              <a:rPr lang="tr-TR" sz="2400" dirty="0" err="1" smtClean="0"/>
              <a:t>level</a:t>
            </a:r>
            <a:r>
              <a:rPr lang="tr-TR" sz="2400" dirty="0" smtClean="0"/>
              <a:t> </a:t>
            </a:r>
            <a:r>
              <a:rPr lang="tr-TR" sz="2400" dirty="0" err="1" smtClean="0"/>
              <a:t>significantly</a:t>
            </a:r>
            <a:r>
              <a:rPr lang="tr-TR" sz="2400" dirty="0" smtClean="0"/>
              <a:t> </a:t>
            </a:r>
            <a:r>
              <a:rPr lang="tr-TR" sz="2400" dirty="0" err="1" smtClean="0"/>
              <a:t>decreased</a:t>
            </a:r>
            <a:r>
              <a:rPr lang="tr-TR" sz="2400" dirty="0" smtClean="0"/>
              <a:t> </a:t>
            </a:r>
            <a:r>
              <a:rPr lang="tr-TR" sz="2400" dirty="0" err="1" smtClean="0"/>
              <a:t>showed</a:t>
            </a:r>
            <a:r>
              <a:rPr lang="tr-TR" sz="2400" dirty="0" smtClean="0"/>
              <a:t> </a:t>
            </a:r>
            <a:r>
              <a:rPr lang="tr-TR" sz="2400" dirty="0" err="1" smtClean="0"/>
              <a:t>that</a:t>
            </a:r>
            <a:r>
              <a:rPr lang="tr-TR" sz="2400" dirty="0" smtClean="0"/>
              <a:t> </a:t>
            </a:r>
            <a:r>
              <a:rPr lang="tr-TR" sz="2400" dirty="0" err="1" smtClean="0"/>
              <a:t>use</a:t>
            </a:r>
            <a:r>
              <a:rPr lang="tr-TR" sz="2400" dirty="0" smtClean="0"/>
              <a:t> of </a:t>
            </a:r>
            <a:r>
              <a:rPr lang="tr-TR" sz="2400" dirty="0" err="1" smtClean="0"/>
              <a:t>augmented</a:t>
            </a:r>
            <a:r>
              <a:rPr lang="tr-TR" sz="2400" dirty="0" smtClean="0"/>
              <a:t> </a:t>
            </a:r>
            <a:r>
              <a:rPr lang="tr-TR" sz="2400" dirty="0" err="1" smtClean="0"/>
              <a:t>reality</a:t>
            </a:r>
            <a:r>
              <a:rPr lang="tr-TR" sz="2400" dirty="0" smtClean="0"/>
              <a:t> </a:t>
            </a:r>
            <a:r>
              <a:rPr lang="tr-TR" sz="2400" dirty="0" err="1" smtClean="0"/>
              <a:t>technology</a:t>
            </a:r>
            <a:r>
              <a:rPr lang="tr-TR" sz="2400" dirty="0" smtClean="0"/>
              <a:t> </a:t>
            </a:r>
            <a:r>
              <a:rPr lang="tr-TR" sz="2400" dirty="0" err="1" smtClean="0"/>
              <a:t>could</a:t>
            </a:r>
            <a:r>
              <a:rPr lang="tr-TR" sz="2400" dirty="0" smtClean="0"/>
              <a:t> </a:t>
            </a:r>
            <a:r>
              <a:rPr lang="tr-TR" sz="2400" dirty="0" err="1" smtClean="0"/>
              <a:t>reduce</a:t>
            </a:r>
            <a:r>
              <a:rPr lang="tr-TR" sz="2400" dirty="0" smtClean="0"/>
              <a:t> </a:t>
            </a:r>
            <a:r>
              <a:rPr lang="tr-TR" sz="2400" dirty="0" err="1" smtClean="0"/>
              <a:t>children's</a:t>
            </a:r>
            <a:r>
              <a:rPr lang="tr-TR" sz="2400" dirty="0" smtClean="0"/>
              <a:t> </a:t>
            </a:r>
            <a:r>
              <a:rPr lang="tr-TR" sz="2400" dirty="0" err="1" smtClean="0"/>
              <a:t>anxiety</a:t>
            </a:r>
            <a:r>
              <a:rPr lang="tr-TR" sz="2400" dirty="0" smtClean="0"/>
              <a:t> </a:t>
            </a:r>
            <a:r>
              <a:rPr lang="tr-TR" sz="2400" dirty="0" err="1" smtClean="0"/>
              <a:t>preoperatively</a:t>
            </a:r>
            <a:r>
              <a:rPr lang="tr-TR" sz="2400" dirty="0" smtClean="0"/>
              <a:t>.</a:t>
            </a:r>
          </a:p>
          <a:p>
            <a:endParaRPr lang="tr-TR" dirty="0"/>
          </a:p>
        </p:txBody>
      </p:sp>
      <p:pic>
        <p:nvPicPr>
          <p:cNvPr id="6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270" y="1"/>
            <a:ext cx="2991729" cy="136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2ba2ccc-7d98-4d8e-a769-93a7caea2e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87" y="239152"/>
            <a:ext cx="4135903" cy="4135900"/>
          </a:xfrm>
          <a:prstGeom prst="rect">
            <a:avLst/>
          </a:prstGeom>
        </p:spPr>
      </p:pic>
      <p:pic>
        <p:nvPicPr>
          <p:cNvPr id="4" name="3 Resim" descr="WhatsApp Image 2020-12-05 at 23.00.3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1865" y="3615399"/>
            <a:ext cx="3678941" cy="3242601"/>
          </a:xfrm>
          <a:prstGeom prst="rect">
            <a:avLst/>
          </a:prstGeom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4703" y="211014"/>
            <a:ext cx="3643531" cy="35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5869" y="3333287"/>
            <a:ext cx="3693941" cy="35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49" y="168814"/>
            <a:ext cx="4206242" cy="358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252" y="239150"/>
            <a:ext cx="4712678" cy="323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38" y="3348110"/>
            <a:ext cx="3967090" cy="307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Resim" descr="WhatsApp Image 2020-12-07 at 11.15.38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7785" y="3249637"/>
            <a:ext cx="4395863" cy="3123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48000" y="-6589127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900" dirty="0"/>
              <a:t>1. </a:t>
            </a:r>
            <a:r>
              <a:rPr lang="tr-TR" sz="900" dirty="0" err="1"/>
              <a:t>Chow</a:t>
            </a:r>
            <a:r>
              <a:rPr lang="tr-TR" sz="900" dirty="0"/>
              <a:t> CH, Van </a:t>
            </a:r>
            <a:r>
              <a:rPr lang="tr-TR" sz="900" dirty="0" err="1"/>
              <a:t>Lieshout</a:t>
            </a:r>
            <a:r>
              <a:rPr lang="tr-TR" sz="900" dirty="0"/>
              <a:t> RJ, </a:t>
            </a:r>
            <a:r>
              <a:rPr lang="tr-TR" sz="900" dirty="0" err="1"/>
              <a:t>Schmidt</a:t>
            </a:r>
            <a:r>
              <a:rPr lang="tr-TR" sz="900" dirty="0"/>
              <a:t> LA, </a:t>
            </a:r>
            <a:r>
              <a:rPr lang="tr-TR" sz="900" dirty="0" err="1"/>
              <a:t>Dobson</a:t>
            </a:r>
            <a:r>
              <a:rPr lang="tr-TR" sz="900" dirty="0"/>
              <a:t> KG, </a:t>
            </a:r>
            <a:r>
              <a:rPr lang="tr-TR" sz="900" dirty="0" err="1"/>
              <a:t>Buckley</a:t>
            </a:r>
            <a:r>
              <a:rPr lang="tr-TR" sz="900" dirty="0"/>
              <a:t> N. </a:t>
            </a:r>
            <a:r>
              <a:rPr lang="tr-TR" sz="900" dirty="0" err="1"/>
              <a:t>Systematic</a:t>
            </a:r>
            <a:endParaRPr lang="tr-TR" sz="900" dirty="0"/>
          </a:p>
          <a:p>
            <a:r>
              <a:rPr lang="tr-TR" sz="900" dirty="0" err="1"/>
              <a:t>review</a:t>
            </a:r>
            <a:r>
              <a:rPr lang="tr-TR" sz="900" dirty="0"/>
              <a:t>: </a:t>
            </a:r>
            <a:r>
              <a:rPr lang="tr-TR" sz="900" dirty="0" err="1"/>
              <a:t>audiovisual</a:t>
            </a:r>
            <a:r>
              <a:rPr lang="tr-TR" sz="900" dirty="0"/>
              <a:t> </a:t>
            </a:r>
            <a:r>
              <a:rPr lang="tr-TR" sz="900" dirty="0" err="1"/>
              <a:t>interventions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reducing</a:t>
            </a:r>
            <a:r>
              <a:rPr lang="tr-TR" sz="900" dirty="0"/>
              <a:t> </a:t>
            </a:r>
            <a:r>
              <a:rPr lang="tr-TR" sz="900" dirty="0" err="1"/>
              <a:t>preoperative</a:t>
            </a:r>
            <a:r>
              <a:rPr lang="tr-TR" sz="900" dirty="0"/>
              <a:t> </a:t>
            </a:r>
            <a:r>
              <a:rPr lang="tr-TR" sz="900" dirty="0" err="1"/>
              <a:t>anxiety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endParaRPr lang="tr-TR" sz="900" dirty="0"/>
          </a:p>
          <a:p>
            <a:r>
              <a:rPr lang="tr-TR" sz="900" dirty="0" err="1"/>
              <a:t>undergoing</a:t>
            </a:r>
            <a:r>
              <a:rPr lang="tr-TR" sz="900" dirty="0"/>
              <a:t> </a:t>
            </a:r>
            <a:r>
              <a:rPr lang="tr-TR" sz="900" dirty="0" err="1"/>
              <a:t>elective</a:t>
            </a:r>
            <a:r>
              <a:rPr lang="tr-TR" sz="900" dirty="0"/>
              <a:t> </a:t>
            </a:r>
            <a:r>
              <a:rPr lang="tr-TR" sz="900" dirty="0" err="1"/>
              <a:t>surgery</a:t>
            </a:r>
            <a:r>
              <a:rPr lang="tr-TR" sz="900" dirty="0"/>
              <a:t>. J Pediatr </a:t>
            </a:r>
            <a:r>
              <a:rPr lang="tr-TR" sz="900" dirty="0" err="1"/>
              <a:t>Psychol</a:t>
            </a:r>
            <a:r>
              <a:rPr lang="tr-TR" sz="900" dirty="0"/>
              <a:t>. 2015;41(2):182–203.</a:t>
            </a:r>
          </a:p>
          <a:p>
            <a:r>
              <a:rPr lang="tr-TR" sz="900" dirty="0"/>
              <a:t>doi:10.1093/</a:t>
            </a:r>
            <a:r>
              <a:rPr lang="tr-TR" sz="900" dirty="0" err="1"/>
              <a:t>jpepsy</a:t>
            </a:r>
            <a:r>
              <a:rPr lang="tr-TR" sz="900" dirty="0"/>
              <a:t>/jsv094.</a:t>
            </a:r>
          </a:p>
          <a:p>
            <a:r>
              <a:rPr lang="tr-TR" sz="900" dirty="0"/>
              <a:t>2. Van der </a:t>
            </a:r>
            <a:r>
              <a:rPr lang="tr-TR" sz="900" dirty="0" err="1"/>
              <a:t>Heijden</a:t>
            </a:r>
            <a:r>
              <a:rPr lang="tr-TR" sz="900" dirty="0"/>
              <a:t> M JE, </a:t>
            </a:r>
            <a:r>
              <a:rPr lang="tr-TR" sz="900" dirty="0" err="1"/>
              <a:t>Oliai</a:t>
            </a:r>
            <a:r>
              <a:rPr lang="tr-TR" sz="900" dirty="0"/>
              <a:t> </a:t>
            </a:r>
            <a:r>
              <a:rPr lang="tr-TR" sz="900" dirty="0" err="1"/>
              <a:t>Araghi</a:t>
            </a:r>
            <a:r>
              <a:rPr lang="tr-TR" sz="900" dirty="0"/>
              <a:t> S, </a:t>
            </a:r>
            <a:r>
              <a:rPr lang="tr-TR" sz="900" dirty="0" err="1"/>
              <a:t>van</a:t>
            </a:r>
            <a:r>
              <a:rPr lang="tr-TR" sz="900" dirty="0"/>
              <a:t> </a:t>
            </a:r>
            <a:r>
              <a:rPr lang="tr-TR" sz="900" dirty="0" err="1"/>
              <a:t>Dijk</a:t>
            </a:r>
            <a:r>
              <a:rPr lang="tr-TR" sz="900" dirty="0"/>
              <a:t> M, </a:t>
            </a:r>
            <a:r>
              <a:rPr lang="tr-TR" sz="900" dirty="0" err="1"/>
              <a:t>Jeekel</a:t>
            </a:r>
            <a:r>
              <a:rPr lang="tr-TR" sz="900" dirty="0"/>
              <a:t> J, </a:t>
            </a:r>
            <a:r>
              <a:rPr lang="tr-TR" sz="900" dirty="0" err="1"/>
              <a:t>Hunink</a:t>
            </a:r>
            <a:r>
              <a:rPr lang="tr-TR" sz="900" dirty="0"/>
              <a:t> M G. The</a:t>
            </a:r>
          </a:p>
          <a:p>
            <a:r>
              <a:rPr lang="tr-TR" sz="900" dirty="0" err="1"/>
              <a:t>effects</a:t>
            </a:r>
            <a:r>
              <a:rPr lang="tr-TR" sz="900" dirty="0"/>
              <a:t> of </a:t>
            </a:r>
            <a:r>
              <a:rPr lang="tr-TR" sz="900" dirty="0" err="1"/>
              <a:t>perioperative</a:t>
            </a:r>
            <a:r>
              <a:rPr lang="tr-TR" sz="900" dirty="0"/>
              <a:t> </a:t>
            </a:r>
            <a:r>
              <a:rPr lang="tr-TR" sz="900" dirty="0" err="1"/>
              <a:t>music</a:t>
            </a:r>
            <a:r>
              <a:rPr lang="tr-TR" sz="900" dirty="0"/>
              <a:t> </a:t>
            </a:r>
            <a:r>
              <a:rPr lang="tr-TR" sz="900" dirty="0" err="1"/>
              <a:t>interventions</a:t>
            </a:r>
            <a:r>
              <a:rPr lang="tr-TR" sz="900" dirty="0"/>
              <a:t> in </a:t>
            </a:r>
            <a:r>
              <a:rPr lang="tr-TR" sz="900" dirty="0" err="1"/>
              <a:t>pediatric</a:t>
            </a:r>
            <a:r>
              <a:rPr lang="tr-TR" sz="900" dirty="0"/>
              <a:t> </a:t>
            </a:r>
            <a:r>
              <a:rPr lang="tr-TR" sz="900" dirty="0" err="1"/>
              <a:t>surgery</a:t>
            </a:r>
            <a:r>
              <a:rPr lang="tr-TR" sz="900" dirty="0"/>
              <a:t>: a </a:t>
            </a:r>
            <a:r>
              <a:rPr lang="tr-TR" sz="900" dirty="0" err="1"/>
              <a:t>systematic</a:t>
            </a:r>
            <a:endParaRPr lang="tr-TR" sz="900" dirty="0"/>
          </a:p>
          <a:p>
            <a:r>
              <a:rPr lang="tr-TR" sz="900" dirty="0" err="1"/>
              <a:t>review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meta-</a:t>
            </a:r>
            <a:r>
              <a:rPr lang="tr-TR" sz="900" dirty="0" err="1"/>
              <a:t>analysis</a:t>
            </a:r>
            <a:r>
              <a:rPr lang="tr-TR" sz="900" dirty="0"/>
              <a:t> of </a:t>
            </a:r>
            <a:r>
              <a:rPr lang="tr-TR" sz="900" dirty="0" err="1"/>
              <a:t>randomized</a:t>
            </a:r>
            <a:r>
              <a:rPr lang="tr-TR" sz="900" dirty="0"/>
              <a:t> </a:t>
            </a:r>
            <a:r>
              <a:rPr lang="tr-TR" sz="900" dirty="0" err="1"/>
              <a:t>controlled</a:t>
            </a:r>
            <a:r>
              <a:rPr lang="tr-TR" sz="900" dirty="0"/>
              <a:t> </a:t>
            </a:r>
            <a:r>
              <a:rPr lang="tr-TR" sz="900" dirty="0" err="1"/>
              <a:t>trials</a:t>
            </a:r>
            <a:r>
              <a:rPr lang="tr-TR" sz="900" dirty="0"/>
              <a:t>. </a:t>
            </a:r>
            <a:r>
              <a:rPr lang="tr-TR" sz="900" dirty="0" err="1"/>
              <a:t>PLoS</a:t>
            </a:r>
            <a:r>
              <a:rPr lang="tr-TR" sz="900" dirty="0"/>
              <a:t> </a:t>
            </a:r>
            <a:r>
              <a:rPr lang="tr-TR" sz="900" dirty="0" err="1"/>
              <a:t>One</a:t>
            </a:r>
            <a:r>
              <a:rPr lang="tr-TR" sz="900" dirty="0"/>
              <a:t>.</a:t>
            </a:r>
          </a:p>
          <a:p>
            <a:r>
              <a:rPr lang="tr-TR" sz="900" dirty="0"/>
              <a:t>2015;10(08):e0133608.</a:t>
            </a:r>
          </a:p>
          <a:p>
            <a:endParaRPr lang="tr-TR" sz="900" dirty="0"/>
          </a:p>
          <a:p>
            <a:r>
              <a:rPr lang="tr-TR" sz="900" dirty="0"/>
              <a:t>3. </a:t>
            </a:r>
            <a:r>
              <a:rPr lang="tr-TR" sz="900" dirty="0" err="1"/>
              <a:t>Felder-Puig</a:t>
            </a:r>
            <a:r>
              <a:rPr lang="tr-TR" sz="900" dirty="0"/>
              <a:t> R, </a:t>
            </a:r>
            <a:r>
              <a:rPr lang="tr-TR" sz="900" dirty="0" err="1"/>
              <a:t>Maksys</a:t>
            </a:r>
            <a:r>
              <a:rPr lang="tr-TR" sz="900" dirty="0"/>
              <a:t> A, </a:t>
            </a:r>
            <a:r>
              <a:rPr lang="tr-TR" sz="900" dirty="0" err="1"/>
              <a:t>Noestlinger</a:t>
            </a:r>
            <a:r>
              <a:rPr lang="tr-TR" sz="900" dirty="0"/>
              <a:t> C, </a:t>
            </a:r>
            <a:r>
              <a:rPr lang="tr-TR" sz="900" dirty="0" err="1"/>
              <a:t>Gadner</a:t>
            </a:r>
            <a:r>
              <a:rPr lang="tr-TR" sz="900" dirty="0"/>
              <a:t> H, </a:t>
            </a:r>
            <a:r>
              <a:rPr lang="tr-TR" sz="900" dirty="0" err="1"/>
              <a:t>Stark</a:t>
            </a:r>
            <a:r>
              <a:rPr lang="tr-TR" sz="900" dirty="0"/>
              <a:t> H, </a:t>
            </a:r>
            <a:r>
              <a:rPr lang="tr-TR" sz="900" dirty="0" err="1"/>
              <a:t>Pfluegler</a:t>
            </a:r>
            <a:r>
              <a:rPr lang="tr-TR" sz="900" dirty="0"/>
              <a:t> A, </a:t>
            </a:r>
            <a:r>
              <a:rPr lang="tr-TR" sz="900" dirty="0" err="1"/>
              <a:t>Topf</a:t>
            </a:r>
            <a:r>
              <a:rPr lang="tr-TR" sz="900" dirty="0"/>
              <a:t> R.</a:t>
            </a:r>
          </a:p>
          <a:p>
            <a:r>
              <a:rPr lang="tr-TR" sz="900" dirty="0"/>
              <a:t>Using a </a:t>
            </a:r>
            <a:r>
              <a:rPr lang="tr-TR" sz="900" dirty="0" err="1"/>
              <a:t>children</a:t>
            </a:r>
            <a:r>
              <a:rPr lang="tr-TR" sz="900" dirty="0"/>
              <a:t>&amp;#39;s </a:t>
            </a:r>
            <a:r>
              <a:rPr lang="tr-TR" sz="900" dirty="0" err="1"/>
              <a:t>book</a:t>
            </a:r>
            <a:r>
              <a:rPr lang="tr-TR" sz="900" dirty="0"/>
              <a:t> </a:t>
            </a:r>
            <a:r>
              <a:rPr lang="tr-TR" sz="900" dirty="0" err="1"/>
              <a:t>to</a:t>
            </a:r>
            <a:r>
              <a:rPr lang="tr-TR" sz="900" dirty="0"/>
              <a:t> </a:t>
            </a:r>
            <a:r>
              <a:rPr lang="tr-TR" sz="900" dirty="0" err="1"/>
              <a:t>prepare</a:t>
            </a:r>
            <a:r>
              <a:rPr lang="tr-TR" sz="900" dirty="0"/>
              <a:t> </a:t>
            </a:r>
            <a:r>
              <a:rPr lang="tr-TR" sz="900" dirty="0" err="1"/>
              <a:t>children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parents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elective</a:t>
            </a:r>
            <a:r>
              <a:rPr lang="tr-TR" sz="900" dirty="0"/>
              <a:t> ENT </a:t>
            </a:r>
            <a:r>
              <a:rPr lang="tr-TR" sz="900" dirty="0" err="1"/>
              <a:t>surgery</a:t>
            </a:r>
            <a:r>
              <a:rPr lang="tr-TR" sz="900" dirty="0"/>
              <a:t>:</a:t>
            </a:r>
          </a:p>
          <a:p>
            <a:r>
              <a:rPr lang="tr-TR" sz="900" dirty="0" err="1"/>
              <a:t>results</a:t>
            </a:r>
            <a:r>
              <a:rPr lang="tr-TR" sz="900" dirty="0"/>
              <a:t> of a </a:t>
            </a:r>
            <a:r>
              <a:rPr lang="tr-TR" sz="900" dirty="0" err="1"/>
              <a:t>randomized</a:t>
            </a:r>
            <a:r>
              <a:rPr lang="tr-TR" sz="900" dirty="0"/>
              <a:t> </a:t>
            </a:r>
            <a:r>
              <a:rPr lang="tr-TR" sz="900" dirty="0" err="1"/>
              <a:t>clinical</a:t>
            </a:r>
            <a:r>
              <a:rPr lang="tr-TR" sz="900" dirty="0"/>
              <a:t> </a:t>
            </a:r>
            <a:r>
              <a:rPr lang="tr-TR" sz="900" dirty="0" err="1"/>
              <a:t>trial</a:t>
            </a:r>
            <a:r>
              <a:rPr lang="tr-TR" sz="900" dirty="0"/>
              <a:t>. </a:t>
            </a:r>
            <a:r>
              <a:rPr lang="tr-TR" sz="900" dirty="0" err="1"/>
              <a:t>Int</a:t>
            </a:r>
            <a:r>
              <a:rPr lang="tr-TR" sz="900" dirty="0"/>
              <a:t> J Pediatr </a:t>
            </a:r>
            <a:r>
              <a:rPr lang="tr-TR" sz="900" dirty="0" err="1"/>
              <a:t>Otorhinolaryngol</a:t>
            </a:r>
            <a:r>
              <a:rPr lang="tr-TR" sz="900" dirty="0"/>
              <a:t>. 2003</a:t>
            </a:r>
          </a:p>
          <a:p>
            <a:r>
              <a:rPr lang="tr-TR" sz="900" dirty="0"/>
              <a:t>Jan;67(1):35-41.</a:t>
            </a:r>
          </a:p>
          <a:p>
            <a:r>
              <a:rPr lang="tr-TR" sz="900" dirty="0"/>
              <a:t>4. </a:t>
            </a:r>
            <a:r>
              <a:rPr lang="tr-TR" sz="900" dirty="0" err="1"/>
              <a:t>Dehghan</a:t>
            </a:r>
            <a:r>
              <a:rPr lang="tr-TR" sz="900" dirty="0"/>
              <a:t> F, </a:t>
            </a:r>
            <a:r>
              <a:rPr lang="tr-TR" sz="900" dirty="0" err="1"/>
              <a:t>Jalali</a:t>
            </a:r>
            <a:r>
              <a:rPr lang="tr-TR" sz="900" dirty="0"/>
              <a:t> R, </a:t>
            </a:r>
            <a:r>
              <a:rPr lang="tr-TR" sz="900" dirty="0" err="1"/>
              <a:t>Bashiri</a:t>
            </a:r>
            <a:r>
              <a:rPr lang="tr-TR" sz="900" dirty="0"/>
              <a:t> H. The </a:t>
            </a:r>
            <a:r>
              <a:rPr lang="tr-TR" sz="900" dirty="0" err="1"/>
              <a:t>effect</a:t>
            </a:r>
            <a:r>
              <a:rPr lang="tr-TR" sz="900" dirty="0"/>
              <a:t> of </a:t>
            </a:r>
            <a:r>
              <a:rPr lang="tr-TR" sz="900" dirty="0" err="1"/>
              <a:t>virtual</a:t>
            </a:r>
            <a:r>
              <a:rPr lang="tr-TR" sz="900" dirty="0"/>
              <a:t> </a:t>
            </a:r>
            <a:r>
              <a:rPr lang="tr-TR" sz="900" dirty="0" err="1"/>
              <a:t>reality</a:t>
            </a:r>
            <a:r>
              <a:rPr lang="tr-TR" sz="900" dirty="0"/>
              <a:t> </a:t>
            </a:r>
            <a:r>
              <a:rPr lang="tr-TR" sz="900" dirty="0" err="1"/>
              <a:t>technology</a:t>
            </a:r>
            <a:r>
              <a:rPr lang="tr-TR" sz="900" dirty="0"/>
              <a:t> on</a:t>
            </a:r>
          </a:p>
          <a:p>
            <a:r>
              <a:rPr lang="tr-TR" sz="900" dirty="0" err="1"/>
              <a:t>preoperative</a:t>
            </a:r>
            <a:r>
              <a:rPr lang="tr-TR" sz="900" dirty="0"/>
              <a:t> </a:t>
            </a:r>
            <a:r>
              <a:rPr lang="tr-TR" sz="900" dirty="0" err="1"/>
              <a:t>anxiety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r>
              <a:rPr lang="tr-TR" sz="900" dirty="0"/>
              <a:t>: a Solomon </a:t>
            </a:r>
            <a:r>
              <a:rPr lang="tr-TR" sz="900" dirty="0" err="1"/>
              <a:t>four-group</a:t>
            </a:r>
            <a:r>
              <a:rPr lang="tr-TR" sz="900" dirty="0"/>
              <a:t> </a:t>
            </a:r>
            <a:r>
              <a:rPr lang="tr-TR" sz="900" dirty="0" err="1"/>
              <a:t>randomized</a:t>
            </a:r>
            <a:r>
              <a:rPr lang="tr-TR" sz="900" dirty="0"/>
              <a:t> </a:t>
            </a:r>
            <a:r>
              <a:rPr lang="tr-TR" sz="900" dirty="0" err="1"/>
              <a:t>clinical</a:t>
            </a:r>
            <a:r>
              <a:rPr lang="tr-TR" sz="900" dirty="0"/>
              <a:t> </a:t>
            </a:r>
            <a:r>
              <a:rPr lang="tr-TR" sz="900" dirty="0" err="1"/>
              <a:t>trial</a:t>
            </a:r>
            <a:r>
              <a:rPr lang="tr-TR" sz="900" dirty="0"/>
              <a:t>.</a:t>
            </a:r>
          </a:p>
          <a:p>
            <a:r>
              <a:rPr lang="tr-TR" sz="900" dirty="0" err="1"/>
              <a:t>Perioper</a:t>
            </a:r>
            <a:r>
              <a:rPr lang="tr-TR" sz="900" dirty="0"/>
              <a:t> </a:t>
            </a:r>
            <a:r>
              <a:rPr lang="tr-TR" sz="900" dirty="0" err="1"/>
              <a:t>Med</a:t>
            </a:r>
            <a:r>
              <a:rPr lang="tr-TR" sz="900" dirty="0"/>
              <a:t> (</a:t>
            </a:r>
            <a:r>
              <a:rPr lang="tr-TR" sz="900" dirty="0" err="1"/>
              <a:t>Lond</a:t>
            </a:r>
            <a:r>
              <a:rPr lang="tr-TR" sz="900" dirty="0"/>
              <a:t>). 2019 </a:t>
            </a:r>
            <a:r>
              <a:rPr lang="tr-TR" sz="900" dirty="0" err="1"/>
              <a:t>Jun</a:t>
            </a:r>
            <a:r>
              <a:rPr lang="tr-TR" sz="900" dirty="0"/>
              <a:t> 4;8:5.</a:t>
            </a:r>
          </a:p>
          <a:p>
            <a:r>
              <a:rPr lang="tr-TR" sz="900" dirty="0"/>
              <a:t>5. Altay N, </a:t>
            </a:r>
            <a:r>
              <a:rPr lang="tr-TR" sz="900" dirty="0" err="1"/>
              <a:t>Kilicarslan-Toruner</a:t>
            </a:r>
            <a:r>
              <a:rPr lang="tr-TR" sz="900" dirty="0"/>
              <a:t> E, Sari Ç. The </a:t>
            </a:r>
            <a:r>
              <a:rPr lang="tr-TR" sz="900" dirty="0" err="1"/>
              <a:t>effect</a:t>
            </a:r>
            <a:r>
              <a:rPr lang="tr-TR" sz="900" dirty="0"/>
              <a:t> of </a:t>
            </a:r>
            <a:r>
              <a:rPr lang="tr-TR" sz="900" dirty="0" err="1"/>
              <a:t>drawing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writing</a:t>
            </a:r>
            <a:endParaRPr lang="tr-TR" sz="900" dirty="0"/>
          </a:p>
          <a:p>
            <a:r>
              <a:rPr lang="tr-TR" sz="900" dirty="0" err="1"/>
              <a:t>technique</a:t>
            </a:r>
            <a:r>
              <a:rPr lang="tr-TR" sz="900" dirty="0"/>
              <a:t> on the </a:t>
            </a:r>
            <a:r>
              <a:rPr lang="tr-TR" sz="900" dirty="0" err="1"/>
              <a:t>anxiety</a:t>
            </a:r>
            <a:r>
              <a:rPr lang="tr-TR" sz="900" dirty="0"/>
              <a:t> </a:t>
            </a:r>
            <a:r>
              <a:rPr lang="tr-TR" sz="900" dirty="0" err="1"/>
              <a:t>level</a:t>
            </a:r>
            <a:r>
              <a:rPr lang="tr-TR" sz="900" dirty="0"/>
              <a:t> of </a:t>
            </a:r>
            <a:r>
              <a:rPr lang="tr-TR" sz="900" dirty="0" err="1"/>
              <a:t>children</a:t>
            </a:r>
            <a:r>
              <a:rPr lang="tr-TR" sz="900" dirty="0"/>
              <a:t> </a:t>
            </a:r>
            <a:r>
              <a:rPr lang="tr-TR" sz="900" dirty="0" err="1"/>
              <a:t>undergoing</a:t>
            </a:r>
            <a:r>
              <a:rPr lang="tr-TR" sz="900" dirty="0"/>
              <a:t> </a:t>
            </a:r>
            <a:r>
              <a:rPr lang="tr-TR" sz="900" dirty="0" err="1"/>
              <a:t>cancer</a:t>
            </a:r>
            <a:r>
              <a:rPr lang="tr-TR" sz="900" dirty="0"/>
              <a:t> </a:t>
            </a:r>
            <a:r>
              <a:rPr lang="tr-TR" sz="900" dirty="0" err="1"/>
              <a:t>treatment</a:t>
            </a:r>
            <a:r>
              <a:rPr lang="tr-TR" sz="900" dirty="0"/>
              <a:t>. </a:t>
            </a:r>
            <a:r>
              <a:rPr lang="tr-TR" sz="900" dirty="0" err="1"/>
              <a:t>Eur</a:t>
            </a:r>
            <a:r>
              <a:rPr lang="tr-TR" sz="900" dirty="0"/>
              <a:t> J</a:t>
            </a:r>
          </a:p>
          <a:p>
            <a:r>
              <a:rPr lang="tr-TR" sz="900" dirty="0" err="1"/>
              <a:t>Oncol</a:t>
            </a:r>
            <a:r>
              <a:rPr lang="tr-TR" sz="900" dirty="0"/>
              <a:t> </a:t>
            </a:r>
            <a:r>
              <a:rPr lang="tr-TR" sz="900" dirty="0" err="1"/>
              <a:t>Nurs</a:t>
            </a:r>
            <a:r>
              <a:rPr lang="tr-TR" sz="900" dirty="0"/>
              <a:t>. 2017 Jun;28:1-6. </a:t>
            </a:r>
            <a:r>
              <a:rPr lang="tr-TR" sz="900" dirty="0" err="1"/>
              <a:t>doi</a:t>
            </a:r>
            <a:r>
              <a:rPr lang="tr-TR" sz="900" dirty="0"/>
              <a:t>: 10.1016/</a:t>
            </a:r>
            <a:r>
              <a:rPr lang="tr-TR" sz="900" dirty="0" err="1"/>
              <a:t>j.ejon</a:t>
            </a:r>
            <a:r>
              <a:rPr lang="tr-TR" sz="900" dirty="0"/>
              <a:t>.</a:t>
            </a:r>
          </a:p>
          <a:p>
            <a:r>
              <a:rPr lang="tr-TR" sz="900" dirty="0"/>
              <a:t>6. </a:t>
            </a:r>
            <a:r>
              <a:rPr lang="tr-TR" sz="900" dirty="0" err="1"/>
              <a:t>Nilsson</a:t>
            </a:r>
            <a:r>
              <a:rPr lang="tr-TR" sz="900" dirty="0"/>
              <a:t> E, </a:t>
            </a:r>
            <a:r>
              <a:rPr lang="tr-TR" sz="900" dirty="0" err="1"/>
              <a:t>Svensson</a:t>
            </a:r>
            <a:r>
              <a:rPr lang="tr-TR" sz="900" dirty="0"/>
              <a:t> G, </a:t>
            </a:r>
            <a:r>
              <a:rPr lang="tr-TR" sz="900" dirty="0" err="1"/>
              <a:t>Frisman</a:t>
            </a:r>
            <a:r>
              <a:rPr lang="tr-TR" sz="900" dirty="0"/>
              <a:t> GH. Picture </a:t>
            </a:r>
            <a:r>
              <a:rPr lang="tr-TR" sz="900" dirty="0" err="1"/>
              <a:t>book</a:t>
            </a:r>
            <a:r>
              <a:rPr lang="tr-TR" sz="900" dirty="0"/>
              <a:t> </a:t>
            </a:r>
            <a:r>
              <a:rPr lang="tr-TR" sz="900" dirty="0" err="1"/>
              <a:t>support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r>
              <a:rPr lang="tr-TR" sz="900" dirty="0"/>
              <a:t> </a:t>
            </a:r>
            <a:r>
              <a:rPr lang="tr-TR" sz="900" dirty="0" err="1"/>
              <a:t>preparing</a:t>
            </a:r>
            <a:r>
              <a:rPr lang="tr-TR" sz="900" dirty="0"/>
              <a:t> </a:t>
            </a:r>
            <a:r>
              <a:rPr lang="tr-TR" sz="900" dirty="0" err="1"/>
              <a:t>children</a:t>
            </a:r>
            <a:endParaRPr lang="tr-TR" sz="900" dirty="0"/>
          </a:p>
          <a:p>
            <a:r>
              <a:rPr lang="tr-TR" sz="900" dirty="0" err="1"/>
              <a:t>ahead</a:t>
            </a:r>
            <a:r>
              <a:rPr lang="tr-TR" sz="900" dirty="0"/>
              <a:t> of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during</a:t>
            </a:r>
            <a:r>
              <a:rPr lang="tr-TR" sz="900" dirty="0"/>
              <a:t> </a:t>
            </a:r>
            <a:r>
              <a:rPr lang="tr-TR" sz="900" dirty="0" err="1"/>
              <a:t>day</a:t>
            </a:r>
            <a:r>
              <a:rPr lang="tr-TR" sz="900" dirty="0"/>
              <a:t> </a:t>
            </a:r>
            <a:r>
              <a:rPr lang="tr-TR" sz="900" dirty="0" err="1"/>
              <a:t>surgery</a:t>
            </a:r>
            <a:r>
              <a:rPr lang="tr-TR" sz="900" dirty="0"/>
              <a:t>. </a:t>
            </a:r>
            <a:r>
              <a:rPr lang="tr-TR" sz="900" dirty="0" err="1"/>
              <a:t>Nurs</a:t>
            </a:r>
            <a:r>
              <a:rPr lang="tr-TR" sz="900" dirty="0"/>
              <a:t> Child </a:t>
            </a:r>
            <a:r>
              <a:rPr lang="tr-TR" sz="900" dirty="0" err="1"/>
              <a:t>Young</a:t>
            </a:r>
            <a:r>
              <a:rPr lang="tr-TR" sz="900" dirty="0"/>
              <a:t> People. 2016 </a:t>
            </a:r>
            <a:r>
              <a:rPr lang="tr-TR" sz="900" dirty="0" err="1"/>
              <a:t>Oct</a:t>
            </a:r>
            <a:r>
              <a:rPr lang="tr-TR" sz="900" dirty="0"/>
              <a:t> 7;28(8):30-</a:t>
            </a:r>
          </a:p>
          <a:p>
            <a:r>
              <a:rPr lang="tr-TR" sz="900" dirty="0"/>
              <a:t>35.</a:t>
            </a:r>
          </a:p>
          <a:p>
            <a:r>
              <a:rPr lang="tr-TR" sz="900" dirty="0"/>
              <a:t>7. </a:t>
            </a:r>
            <a:r>
              <a:rPr lang="tr-TR" sz="900" dirty="0" err="1"/>
              <a:t>Scheel</a:t>
            </a:r>
            <a:r>
              <a:rPr lang="tr-TR" sz="900" dirty="0"/>
              <a:t> T, </a:t>
            </a:r>
            <a:r>
              <a:rPr lang="tr-TR" sz="900" dirty="0" err="1"/>
              <a:t>Hoeppner</a:t>
            </a:r>
            <a:r>
              <a:rPr lang="tr-TR" sz="900" dirty="0"/>
              <a:t> D, </a:t>
            </a:r>
            <a:r>
              <a:rPr lang="tr-TR" sz="900" dirty="0" err="1"/>
              <a:t>Grotevendt</a:t>
            </a:r>
            <a:r>
              <a:rPr lang="tr-TR" sz="900" dirty="0"/>
              <a:t> A, </a:t>
            </a:r>
            <a:r>
              <a:rPr lang="tr-TR" sz="900" dirty="0" err="1"/>
              <a:t>Barthlen</a:t>
            </a:r>
            <a:r>
              <a:rPr lang="tr-TR" sz="900" dirty="0"/>
              <a:t> W. </a:t>
            </a:r>
            <a:r>
              <a:rPr lang="tr-TR" sz="900" dirty="0" err="1"/>
              <a:t>Clowns</a:t>
            </a:r>
            <a:r>
              <a:rPr lang="tr-TR" sz="900" dirty="0"/>
              <a:t> in </a:t>
            </a:r>
            <a:r>
              <a:rPr lang="tr-TR" sz="900" dirty="0" err="1"/>
              <a:t>Paediatric</a:t>
            </a:r>
            <a:r>
              <a:rPr lang="tr-TR" sz="900" dirty="0"/>
              <a:t> </a:t>
            </a:r>
            <a:r>
              <a:rPr lang="tr-TR" sz="900" dirty="0" err="1"/>
              <a:t>Surgery</a:t>
            </a:r>
            <a:r>
              <a:rPr lang="tr-TR" sz="900" dirty="0"/>
              <a:t>:</a:t>
            </a:r>
          </a:p>
          <a:p>
            <a:r>
              <a:rPr lang="tr-TR" sz="900" dirty="0" err="1"/>
              <a:t>Less</a:t>
            </a:r>
            <a:r>
              <a:rPr lang="tr-TR" sz="900" dirty="0"/>
              <a:t> </a:t>
            </a:r>
            <a:r>
              <a:rPr lang="tr-TR" sz="900" dirty="0" err="1"/>
              <a:t>Anxiety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r>
              <a:rPr lang="tr-TR" sz="900" dirty="0"/>
              <a:t> </a:t>
            </a:r>
            <a:r>
              <a:rPr lang="tr-TR" sz="900" dirty="0" err="1"/>
              <a:t>More</a:t>
            </a:r>
            <a:r>
              <a:rPr lang="tr-TR" sz="900" dirty="0"/>
              <a:t> </a:t>
            </a:r>
            <a:r>
              <a:rPr lang="tr-TR" sz="900" dirty="0" err="1"/>
              <a:t>Oxytocin</a:t>
            </a:r>
            <a:r>
              <a:rPr lang="tr-TR" sz="900" dirty="0"/>
              <a:t>? A Pilot </a:t>
            </a:r>
            <a:r>
              <a:rPr lang="tr-TR" sz="900" dirty="0" err="1"/>
              <a:t>Study</a:t>
            </a:r>
            <a:r>
              <a:rPr lang="tr-TR" sz="900" dirty="0"/>
              <a:t>. </a:t>
            </a:r>
            <a:r>
              <a:rPr lang="tr-TR" sz="900" dirty="0" err="1"/>
              <a:t>Klin</a:t>
            </a:r>
            <a:r>
              <a:rPr lang="tr-TR" sz="900" dirty="0"/>
              <a:t> </a:t>
            </a:r>
            <a:r>
              <a:rPr lang="tr-TR" sz="900" dirty="0" err="1"/>
              <a:t>Padiatr</a:t>
            </a:r>
            <a:r>
              <a:rPr lang="tr-TR" sz="900" dirty="0"/>
              <a:t>. 2017</a:t>
            </a:r>
          </a:p>
          <a:p>
            <a:r>
              <a:rPr lang="tr-TR" sz="900" dirty="0"/>
              <a:t>Sep;229(5):274-280.</a:t>
            </a:r>
          </a:p>
          <a:p>
            <a:r>
              <a:rPr lang="tr-TR" sz="900" dirty="0"/>
              <a:t>8. </a:t>
            </a:r>
            <a:r>
              <a:rPr lang="tr-TR" sz="900" dirty="0" err="1"/>
              <a:t>Vagnoli</a:t>
            </a:r>
            <a:r>
              <a:rPr lang="tr-TR" sz="900" dirty="0"/>
              <a:t> L, </a:t>
            </a:r>
            <a:r>
              <a:rPr lang="tr-TR" sz="900" dirty="0" err="1"/>
              <a:t>Caprilli</a:t>
            </a:r>
            <a:r>
              <a:rPr lang="tr-TR" sz="900" dirty="0"/>
              <a:t> S, </a:t>
            </a:r>
            <a:r>
              <a:rPr lang="tr-TR" sz="900" dirty="0" err="1"/>
              <a:t>Robiglio</a:t>
            </a:r>
            <a:r>
              <a:rPr lang="tr-TR" sz="900" dirty="0"/>
              <a:t> A, </a:t>
            </a:r>
            <a:r>
              <a:rPr lang="tr-TR" sz="900" dirty="0" err="1"/>
              <a:t>Messeri</a:t>
            </a:r>
            <a:r>
              <a:rPr lang="tr-TR" sz="900" dirty="0"/>
              <a:t> A. </a:t>
            </a:r>
            <a:r>
              <a:rPr lang="tr-TR" sz="900" dirty="0" err="1"/>
              <a:t>Clown</a:t>
            </a:r>
            <a:r>
              <a:rPr lang="tr-TR" sz="900" dirty="0"/>
              <a:t> </a:t>
            </a:r>
            <a:r>
              <a:rPr lang="tr-TR" sz="900" dirty="0" err="1"/>
              <a:t>doctors</a:t>
            </a:r>
            <a:r>
              <a:rPr lang="tr-TR" sz="900" dirty="0"/>
              <a:t> as a </a:t>
            </a:r>
            <a:r>
              <a:rPr lang="tr-TR" sz="900" dirty="0" err="1"/>
              <a:t>treatment</a:t>
            </a:r>
            <a:r>
              <a:rPr lang="tr-TR" sz="900" dirty="0"/>
              <a:t> </a:t>
            </a:r>
            <a:r>
              <a:rPr lang="tr-TR" sz="900" dirty="0" err="1"/>
              <a:t>for</a:t>
            </a:r>
            <a:endParaRPr lang="tr-TR" sz="900" dirty="0"/>
          </a:p>
          <a:p>
            <a:r>
              <a:rPr lang="tr-TR" sz="900" dirty="0" err="1"/>
              <a:t>preoperative</a:t>
            </a:r>
            <a:r>
              <a:rPr lang="tr-TR" sz="900" dirty="0"/>
              <a:t> </a:t>
            </a:r>
            <a:r>
              <a:rPr lang="tr-TR" sz="900" dirty="0" err="1"/>
              <a:t>anxiety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r>
              <a:rPr lang="tr-TR" sz="900" dirty="0"/>
              <a:t>: a </a:t>
            </a:r>
            <a:r>
              <a:rPr lang="tr-TR" sz="900" dirty="0" err="1"/>
              <a:t>randomized</a:t>
            </a:r>
            <a:r>
              <a:rPr lang="tr-TR" sz="900" dirty="0"/>
              <a:t>, </a:t>
            </a:r>
            <a:r>
              <a:rPr lang="tr-TR" sz="900" dirty="0" err="1"/>
              <a:t>prospective</a:t>
            </a:r>
            <a:r>
              <a:rPr lang="tr-TR" sz="900" dirty="0"/>
              <a:t> </a:t>
            </a:r>
            <a:r>
              <a:rPr lang="tr-TR" sz="900" dirty="0" err="1"/>
              <a:t>study</a:t>
            </a:r>
            <a:r>
              <a:rPr lang="tr-TR" sz="900" dirty="0"/>
              <a:t>. </a:t>
            </a:r>
            <a:r>
              <a:rPr lang="tr-TR" sz="900" dirty="0" err="1"/>
              <a:t>Pediatrics</a:t>
            </a:r>
            <a:r>
              <a:rPr lang="tr-TR" sz="900" dirty="0"/>
              <a:t>. 2005</a:t>
            </a:r>
          </a:p>
          <a:p>
            <a:r>
              <a:rPr lang="tr-TR" sz="900" dirty="0"/>
              <a:t>Oct;116(4):e563-7.</a:t>
            </a:r>
          </a:p>
          <a:p>
            <a:r>
              <a:rPr lang="tr-TR" sz="900" dirty="0"/>
              <a:t>9. </a:t>
            </a:r>
            <a:r>
              <a:rPr lang="tr-TR" sz="900" dirty="0" err="1"/>
              <a:t>Patel</a:t>
            </a:r>
            <a:r>
              <a:rPr lang="tr-TR" sz="900" dirty="0"/>
              <a:t> A, </a:t>
            </a:r>
            <a:r>
              <a:rPr lang="tr-TR" sz="900" dirty="0" err="1"/>
              <a:t>Schieble</a:t>
            </a:r>
            <a:r>
              <a:rPr lang="tr-TR" sz="900" dirty="0"/>
              <a:t> T, </a:t>
            </a:r>
            <a:r>
              <a:rPr lang="tr-TR" sz="900" dirty="0" err="1"/>
              <a:t>Davidson</a:t>
            </a:r>
            <a:r>
              <a:rPr lang="tr-TR" sz="900" dirty="0"/>
              <a:t> M, </a:t>
            </a:r>
            <a:r>
              <a:rPr lang="tr-TR" sz="900" dirty="0" err="1"/>
              <a:t>Tran</a:t>
            </a:r>
            <a:r>
              <a:rPr lang="tr-TR" sz="900" dirty="0"/>
              <a:t> MC, </a:t>
            </a:r>
            <a:r>
              <a:rPr lang="tr-TR" sz="900" dirty="0" err="1"/>
              <a:t>Schoenberg</a:t>
            </a:r>
            <a:r>
              <a:rPr lang="tr-TR" sz="900" dirty="0"/>
              <a:t> C, </a:t>
            </a:r>
            <a:r>
              <a:rPr lang="tr-TR" sz="900" dirty="0" err="1"/>
              <a:t>Delphin</a:t>
            </a:r>
            <a:r>
              <a:rPr lang="tr-TR" sz="900" dirty="0"/>
              <a:t> E, </a:t>
            </a:r>
            <a:r>
              <a:rPr lang="tr-TR" sz="900" dirty="0" err="1"/>
              <a:t>Bennett</a:t>
            </a:r>
            <a:r>
              <a:rPr lang="tr-TR" sz="900" dirty="0"/>
              <a:t> H.</a:t>
            </a:r>
          </a:p>
          <a:p>
            <a:r>
              <a:rPr lang="tr-TR" sz="900" dirty="0" err="1"/>
              <a:t>Distraction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r>
              <a:rPr lang="tr-TR" sz="900" dirty="0"/>
              <a:t> a </a:t>
            </a:r>
            <a:r>
              <a:rPr lang="tr-TR" sz="900" dirty="0" err="1"/>
              <a:t>hand-held</a:t>
            </a:r>
            <a:r>
              <a:rPr lang="tr-TR" sz="900" dirty="0"/>
              <a:t> video </a:t>
            </a:r>
            <a:r>
              <a:rPr lang="tr-TR" sz="900" dirty="0" err="1"/>
              <a:t>game</a:t>
            </a:r>
            <a:r>
              <a:rPr lang="tr-TR" sz="900" dirty="0"/>
              <a:t> </a:t>
            </a:r>
            <a:r>
              <a:rPr lang="tr-TR" sz="900" dirty="0" err="1"/>
              <a:t>reduces</a:t>
            </a:r>
            <a:r>
              <a:rPr lang="tr-TR" sz="900" dirty="0"/>
              <a:t> </a:t>
            </a:r>
            <a:r>
              <a:rPr lang="tr-TR" sz="900" dirty="0" err="1"/>
              <a:t>pediatric</a:t>
            </a:r>
            <a:r>
              <a:rPr lang="tr-TR" sz="900" dirty="0"/>
              <a:t> </a:t>
            </a:r>
            <a:r>
              <a:rPr lang="tr-TR" sz="900" dirty="0" err="1"/>
              <a:t>preoperative</a:t>
            </a:r>
            <a:r>
              <a:rPr lang="tr-TR" sz="900" dirty="0"/>
              <a:t> </a:t>
            </a:r>
            <a:r>
              <a:rPr lang="tr-TR" sz="900" dirty="0" err="1"/>
              <a:t>anxiety</a:t>
            </a:r>
            <a:r>
              <a:rPr lang="tr-TR" sz="900" dirty="0"/>
              <a:t>.</a:t>
            </a:r>
          </a:p>
          <a:p>
            <a:r>
              <a:rPr lang="tr-TR" sz="900" dirty="0" err="1"/>
              <a:t>Paediatr</a:t>
            </a:r>
            <a:r>
              <a:rPr lang="tr-TR" sz="900" dirty="0"/>
              <a:t> </a:t>
            </a:r>
            <a:r>
              <a:rPr lang="tr-TR" sz="900" dirty="0" err="1"/>
              <a:t>Anaesth</a:t>
            </a:r>
            <a:r>
              <a:rPr lang="tr-TR" sz="900" dirty="0"/>
              <a:t>. 2006 Oct;16(10):1019-27.</a:t>
            </a:r>
          </a:p>
          <a:p>
            <a:r>
              <a:rPr lang="tr-TR" sz="900" dirty="0"/>
              <a:t>10. </a:t>
            </a:r>
            <a:r>
              <a:rPr lang="tr-TR" sz="900" dirty="0" err="1"/>
              <a:t>Wennström</a:t>
            </a:r>
            <a:r>
              <a:rPr lang="tr-TR" sz="900" dirty="0"/>
              <a:t> B, </a:t>
            </a:r>
            <a:r>
              <a:rPr lang="tr-TR" sz="900" dirty="0" err="1"/>
              <a:t>Törnhage</a:t>
            </a:r>
            <a:r>
              <a:rPr lang="tr-TR" sz="900" dirty="0"/>
              <a:t> CJ, </a:t>
            </a:r>
            <a:r>
              <a:rPr lang="tr-TR" sz="900" dirty="0" err="1"/>
              <a:t>Hedelin</a:t>
            </a:r>
            <a:r>
              <a:rPr lang="tr-TR" sz="900" dirty="0"/>
              <a:t> H, </a:t>
            </a:r>
            <a:r>
              <a:rPr lang="tr-TR" sz="900" dirty="0" err="1"/>
              <a:t>Nasic</a:t>
            </a:r>
            <a:r>
              <a:rPr lang="tr-TR" sz="900" dirty="0"/>
              <a:t> S, </a:t>
            </a:r>
            <a:r>
              <a:rPr lang="tr-TR" sz="900" dirty="0" err="1"/>
              <a:t>Bergh</a:t>
            </a:r>
            <a:r>
              <a:rPr lang="tr-TR" sz="900" dirty="0"/>
              <a:t> I. Child </a:t>
            </a:r>
            <a:r>
              <a:rPr lang="tr-TR" sz="900" dirty="0" err="1"/>
              <a:t>drawings</a:t>
            </a:r>
            <a:r>
              <a:rPr lang="tr-TR" sz="900" dirty="0"/>
              <a:t> </a:t>
            </a:r>
            <a:r>
              <a:rPr lang="tr-TR" sz="900" dirty="0" err="1"/>
              <a:t>and</a:t>
            </a:r>
            <a:endParaRPr lang="tr-TR" sz="900" dirty="0"/>
          </a:p>
          <a:p>
            <a:r>
              <a:rPr lang="tr-TR" sz="900" dirty="0" err="1"/>
              <a:t>salivary</a:t>
            </a:r>
            <a:r>
              <a:rPr lang="tr-TR" sz="900" dirty="0"/>
              <a:t> </a:t>
            </a:r>
            <a:r>
              <a:rPr lang="tr-TR" sz="900" dirty="0" err="1"/>
              <a:t>cortisol</a:t>
            </a:r>
            <a:r>
              <a:rPr lang="tr-TR" sz="900" dirty="0"/>
              <a:t> in </a:t>
            </a:r>
            <a:r>
              <a:rPr lang="tr-TR" sz="900" dirty="0" err="1"/>
              <a:t>children</a:t>
            </a:r>
            <a:r>
              <a:rPr lang="tr-TR" sz="900" dirty="0"/>
              <a:t> </a:t>
            </a:r>
            <a:r>
              <a:rPr lang="tr-TR" sz="900" dirty="0" err="1"/>
              <a:t>undergoing</a:t>
            </a:r>
            <a:r>
              <a:rPr lang="tr-TR" sz="900" dirty="0"/>
              <a:t> </a:t>
            </a:r>
            <a:r>
              <a:rPr lang="tr-TR" sz="900" dirty="0" err="1"/>
              <a:t>preoperative</a:t>
            </a:r>
            <a:r>
              <a:rPr lang="tr-TR" sz="900" dirty="0"/>
              <a:t> </a:t>
            </a:r>
            <a:r>
              <a:rPr lang="tr-TR" sz="900" dirty="0" err="1"/>
              <a:t>procedures</a:t>
            </a:r>
            <a:r>
              <a:rPr lang="tr-TR" sz="900" dirty="0"/>
              <a:t> </a:t>
            </a:r>
            <a:r>
              <a:rPr lang="tr-TR" sz="900" dirty="0" err="1"/>
              <a:t>associated</a:t>
            </a:r>
            <a:r>
              <a:rPr lang="tr-TR" sz="900" dirty="0"/>
              <a:t> </a:t>
            </a:r>
            <a:r>
              <a:rPr lang="tr-TR" sz="900" dirty="0" err="1"/>
              <a:t>with</a:t>
            </a:r>
            <a:endParaRPr lang="tr-TR" sz="900" dirty="0"/>
          </a:p>
          <a:p>
            <a:r>
              <a:rPr lang="tr-TR" sz="900" dirty="0" err="1"/>
              <a:t>day</a:t>
            </a:r>
            <a:r>
              <a:rPr lang="tr-TR" sz="900" dirty="0"/>
              <a:t> </a:t>
            </a:r>
            <a:r>
              <a:rPr lang="tr-TR" sz="900" dirty="0" err="1"/>
              <a:t>surgery</a:t>
            </a:r>
            <a:r>
              <a:rPr lang="tr-TR" sz="900" dirty="0"/>
              <a:t>. J </a:t>
            </a:r>
            <a:r>
              <a:rPr lang="tr-TR" sz="900" dirty="0" err="1"/>
              <a:t>Perianesth</a:t>
            </a:r>
            <a:r>
              <a:rPr lang="tr-TR" sz="900" dirty="0"/>
              <a:t> </a:t>
            </a:r>
            <a:r>
              <a:rPr lang="tr-TR" sz="900" dirty="0" err="1"/>
              <a:t>Nurs</a:t>
            </a:r>
            <a:r>
              <a:rPr lang="tr-TR" sz="900" dirty="0"/>
              <a:t>. 2013 Dec;28(6):361-7</a:t>
            </a:r>
          </a:p>
          <a:p>
            <a:r>
              <a:rPr lang="tr-TR" sz="900" dirty="0"/>
              <a:t>11. Dağlı </a:t>
            </a:r>
            <a:r>
              <a:rPr lang="tr-TR" sz="900" dirty="0" err="1"/>
              <a:t>S.,Demirci</a:t>
            </a:r>
            <a:r>
              <a:rPr lang="tr-TR" sz="900" dirty="0"/>
              <a:t> </a:t>
            </a:r>
            <a:r>
              <a:rPr lang="tr-TR" sz="900" dirty="0" err="1"/>
              <a:t>M.,Kavalcı</a:t>
            </a:r>
            <a:r>
              <a:rPr lang="tr-TR" sz="900" dirty="0"/>
              <a:t> </a:t>
            </a:r>
            <a:r>
              <a:rPr lang="tr-TR" sz="900" dirty="0" err="1"/>
              <a:t>A.,Kol</a:t>
            </a:r>
            <a:r>
              <a:rPr lang="tr-TR" sz="900" dirty="0"/>
              <a:t> N., Şahin </a:t>
            </a:r>
            <a:r>
              <a:rPr lang="tr-TR" sz="900" dirty="0" err="1"/>
              <a:t>E.,Uyanık</a:t>
            </a:r>
            <a:r>
              <a:rPr lang="tr-TR" sz="900" dirty="0"/>
              <a:t> E., Günübirlik Cerrahi</a:t>
            </a:r>
          </a:p>
          <a:p>
            <a:r>
              <a:rPr lang="tr-TR" sz="900" dirty="0"/>
              <a:t>Geçirecek Çocukların ve Ailelerinin Ameliyat Hakkında Bilgilendirilmesinin</a:t>
            </a:r>
          </a:p>
          <a:p>
            <a:r>
              <a:rPr lang="tr-TR" sz="900" dirty="0" err="1"/>
              <a:t>Preoperatif</a:t>
            </a:r>
            <a:r>
              <a:rPr lang="tr-TR" sz="900" dirty="0"/>
              <a:t> Anksiyete ve </a:t>
            </a:r>
            <a:r>
              <a:rPr lang="tr-TR" sz="900" dirty="0" err="1"/>
              <a:t>Postoperatif</a:t>
            </a:r>
            <a:r>
              <a:rPr lang="tr-TR" sz="900" dirty="0"/>
              <a:t> Davranış Değişiklikleri Üzerine Olan</a:t>
            </a:r>
          </a:p>
          <a:p>
            <a:r>
              <a:rPr lang="tr-TR" sz="900" dirty="0"/>
              <a:t>Etkileri. </a:t>
            </a:r>
            <a:r>
              <a:rPr lang="tr-TR" sz="900" dirty="0" err="1"/>
              <a:t>Journal</a:t>
            </a:r>
            <a:r>
              <a:rPr lang="tr-TR" sz="900" dirty="0"/>
              <a:t> of </a:t>
            </a:r>
            <a:r>
              <a:rPr lang="tr-TR" sz="900" dirty="0" err="1"/>
              <a:t>Anesthesia</a:t>
            </a:r>
            <a:r>
              <a:rPr lang="tr-TR" sz="900" dirty="0"/>
              <a:t>, 2016 1(24), 13,17.</a:t>
            </a:r>
          </a:p>
          <a:p>
            <a:r>
              <a:rPr lang="tr-TR" sz="900" dirty="0"/>
              <a:t>12. Aytekin A, Doru Ö, </a:t>
            </a:r>
            <a:r>
              <a:rPr lang="tr-TR" sz="900" dirty="0" err="1"/>
              <a:t>Kucukoglu</a:t>
            </a:r>
            <a:r>
              <a:rPr lang="tr-TR" sz="900" dirty="0"/>
              <a:t> S. The </a:t>
            </a:r>
            <a:r>
              <a:rPr lang="tr-TR" sz="900" dirty="0" err="1"/>
              <a:t>Effects</a:t>
            </a:r>
            <a:r>
              <a:rPr lang="tr-TR" sz="900" dirty="0"/>
              <a:t> of </a:t>
            </a:r>
            <a:r>
              <a:rPr lang="tr-TR" sz="900" dirty="0" err="1"/>
              <a:t>Distraction</a:t>
            </a:r>
            <a:r>
              <a:rPr lang="tr-TR" sz="900" dirty="0"/>
              <a:t> on </a:t>
            </a:r>
            <a:r>
              <a:rPr lang="tr-TR" sz="900" dirty="0" err="1"/>
              <a:t>Preoperative</a:t>
            </a:r>
            <a:endParaRPr lang="tr-TR" sz="900" dirty="0"/>
          </a:p>
          <a:p>
            <a:r>
              <a:rPr lang="tr-TR" sz="900" dirty="0" err="1"/>
              <a:t>Anxiety</a:t>
            </a:r>
            <a:r>
              <a:rPr lang="tr-TR" sz="900" dirty="0"/>
              <a:t> Level in </a:t>
            </a:r>
            <a:r>
              <a:rPr lang="tr-TR" sz="900" dirty="0" err="1"/>
              <a:t>Children</a:t>
            </a:r>
            <a:r>
              <a:rPr lang="tr-TR" sz="900" dirty="0"/>
              <a:t>. J </a:t>
            </a:r>
            <a:r>
              <a:rPr lang="tr-TR" sz="900" dirty="0" err="1"/>
              <a:t>Perianesth</a:t>
            </a:r>
            <a:r>
              <a:rPr lang="tr-TR" sz="900" dirty="0"/>
              <a:t> </a:t>
            </a:r>
            <a:r>
              <a:rPr lang="tr-TR" sz="900" dirty="0" err="1"/>
              <a:t>Nurs</a:t>
            </a:r>
            <a:r>
              <a:rPr lang="tr-TR" sz="900" dirty="0"/>
              <a:t>. 2016 Feb;31(1):56-62</a:t>
            </a:r>
          </a:p>
          <a:p>
            <a:r>
              <a:rPr lang="tr-TR" sz="900" dirty="0"/>
              <a:t>13. </a:t>
            </a:r>
            <a:r>
              <a:rPr lang="tr-TR" sz="900" dirty="0" err="1"/>
              <a:t>Djordje</a:t>
            </a:r>
            <a:r>
              <a:rPr lang="tr-TR" sz="900" dirty="0"/>
              <a:t> Bozovic1,Maja Racic2, </a:t>
            </a:r>
            <a:r>
              <a:rPr lang="tr-TR" sz="900" dirty="0" err="1"/>
              <a:t>Nedeljka</a:t>
            </a:r>
            <a:r>
              <a:rPr lang="tr-TR" sz="900" dirty="0"/>
              <a:t> Ivkovic1, </a:t>
            </a:r>
            <a:r>
              <a:rPr lang="tr-TR" sz="900" dirty="0" err="1"/>
              <a:t>Salivary</a:t>
            </a:r>
            <a:r>
              <a:rPr lang="tr-TR" sz="900" dirty="0"/>
              <a:t> </a:t>
            </a:r>
            <a:r>
              <a:rPr lang="tr-TR" sz="900" dirty="0" err="1"/>
              <a:t>Cortisol</a:t>
            </a:r>
            <a:r>
              <a:rPr lang="tr-TR" sz="900" dirty="0"/>
              <a:t> </a:t>
            </a:r>
            <a:r>
              <a:rPr lang="tr-TR" sz="900" dirty="0" err="1"/>
              <a:t>Levels</a:t>
            </a:r>
            <a:r>
              <a:rPr lang="tr-TR" sz="900" dirty="0"/>
              <a:t> as a</a:t>
            </a:r>
          </a:p>
          <a:p>
            <a:r>
              <a:rPr lang="tr-TR" sz="900" dirty="0" err="1"/>
              <a:t>Biological</a:t>
            </a:r>
            <a:r>
              <a:rPr lang="tr-TR" sz="900" dirty="0"/>
              <a:t> Marker of </a:t>
            </a:r>
            <a:r>
              <a:rPr lang="tr-TR" sz="900" dirty="0" err="1"/>
              <a:t>Stress</a:t>
            </a:r>
            <a:r>
              <a:rPr lang="tr-TR" sz="900" dirty="0"/>
              <a:t> </a:t>
            </a:r>
            <a:r>
              <a:rPr lang="tr-TR" sz="900" dirty="0" err="1"/>
              <a:t>Reaction</a:t>
            </a:r>
            <a:r>
              <a:rPr lang="tr-TR" sz="900" dirty="0"/>
              <a:t>, </a:t>
            </a:r>
            <a:r>
              <a:rPr lang="tr-TR" sz="900" dirty="0" err="1"/>
              <a:t>Med</a:t>
            </a:r>
            <a:r>
              <a:rPr lang="tr-TR" sz="900" dirty="0"/>
              <a:t> </a:t>
            </a:r>
            <a:r>
              <a:rPr lang="tr-TR" sz="900" dirty="0" err="1"/>
              <a:t>Arch</a:t>
            </a:r>
            <a:r>
              <a:rPr lang="tr-TR" sz="900" dirty="0"/>
              <a:t>. 2013;67(5):374-7.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941695" y="546753"/>
            <a:ext cx="1068619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References</a:t>
            </a:r>
            <a:r>
              <a:rPr lang="tr-TR" dirty="0" smtClean="0"/>
              <a:t>:</a:t>
            </a:r>
            <a:endParaRPr lang="tr-TR" dirty="0"/>
          </a:p>
          <a:p>
            <a:endParaRPr lang="tr-TR" dirty="0"/>
          </a:p>
          <a:p>
            <a:r>
              <a:rPr lang="tr-TR" b="1" dirty="0" smtClean="0"/>
              <a:t>1.</a:t>
            </a:r>
            <a:r>
              <a:rPr lang="tr-TR" dirty="0" smtClean="0"/>
              <a:t> </a:t>
            </a:r>
            <a:r>
              <a:rPr lang="tr-TR" dirty="0" err="1"/>
              <a:t>Chow</a:t>
            </a:r>
            <a:r>
              <a:rPr lang="tr-TR" dirty="0"/>
              <a:t> CH, Van </a:t>
            </a:r>
            <a:r>
              <a:rPr lang="tr-TR" dirty="0" err="1"/>
              <a:t>Lieshout</a:t>
            </a:r>
            <a:r>
              <a:rPr lang="tr-TR" dirty="0"/>
              <a:t> RJ, </a:t>
            </a:r>
            <a:r>
              <a:rPr lang="tr-TR" dirty="0" err="1"/>
              <a:t>Schmidt</a:t>
            </a:r>
            <a:r>
              <a:rPr lang="tr-TR" dirty="0"/>
              <a:t> LA, </a:t>
            </a:r>
            <a:r>
              <a:rPr lang="tr-TR" dirty="0" err="1"/>
              <a:t>Dobson</a:t>
            </a:r>
            <a:r>
              <a:rPr lang="tr-TR" dirty="0"/>
              <a:t> KG, </a:t>
            </a:r>
            <a:r>
              <a:rPr lang="tr-TR" dirty="0" err="1"/>
              <a:t>Buckley</a:t>
            </a:r>
            <a:r>
              <a:rPr lang="tr-TR" dirty="0"/>
              <a:t> N. </a:t>
            </a:r>
            <a:r>
              <a:rPr lang="tr-TR" dirty="0" err="1"/>
              <a:t>Systematic</a:t>
            </a:r>
            <a:endParaRPr lang="tr-TR" dirty="0"/>
          </a:p>
          <a:p>
            <a:r>
              <a:rPr lang="tr-TR" dirty="0" err="1"/>
              <a:t>review</a:t>
            </a:r>
            <a:r>
              <a:rPr lang="tr-TR" dirty="0"/>
              <a:t>: </a:t>
            </a:r>
            <a:r>
              <a:rPr lang="tr-TR" dirty="0" err="1"/>
              <a:t>audiovisual</a:t>
            </a:r>
            <a:r>
              <a:rPr lang="tr-TR" dirty="0"/>
              <a:t> </a:t>
            </a:r>
            <a:r>
              <a:rPr lang="tr-TR" dirty="0" err="1"/>
              <a:t>interventions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reducing</a:t>
            </a:r>
            <a:r>
              <a:rPr lang="tr-TR" dirty="0"/>
              <a:t> </a:t>
            </a:r>
            <a:r>
              <a:rPr lang="tr-TR" dirty="0" err="1"/>
              <a:t>preoperative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in </a:t>
            </a:r>
            <a:r>
              <a:rPr lang="tr-TR" dirty="0" err="1"/>
              <a:t>children</a:t>
            </a:r>
            <a:endParaRPr lang="tr-TR" dirty="0"/>
          </a:p>
          <a:p>
            <a:r>
              <a:rPr lang="tr-TR" dirty="0" err="1"/>
              <a:t>undergoing</a:t>
            </a:r>
            <a:r>
              <a:rPr lang="tr-TR" dirty="0"/>
              <a:t> </a:t>
            </a:r>
            <a:r>
              <a:rPr lang="tr-TR" dirty="0" err="1"/>
              <a:t>elective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. J Pediatr </a:t>
            </a:r>
            <a:r>
              <a:rPr lang="tr-TR" dirty="0" err="1"/>
              <a:t>Psychol</a:t>
            </a:r>
            <a:r>
              <a:rPr lang="tr-TR" dirty="0"/>
              <a:t>. 2015;41(2):182–203.</a:t>
            </a:r>
          </a:p>
          <a:p>
            <a:r>
              <a:rPr lang="tr-TR" dirty="0"/>
              <a:t>doi:10.1093/</a:t>
            </a:r>
            <a:r>
              <a:rPr lang="tr-TR" dirty="0" err="1"/>
              <a:t>jpepsy</a:t>
            </a:r>
            <a:r>
              <a:rPr lang="tr-TR" dirty="0"/>
              <a:t>/jsv094.</a:t>
            </a:r>
          </a:p>
          <a:p>
            <a:r>
              <a:rPr lang="tr-TR" b="1" dirty="0" smtClean="0"/>
              <a:t>2.</a:t>
            </a:r>
            <a:r>
              <a:rPr lang="tr-TR" dirty="0" smtClean="0"/>
              <a:t> </a:t>
            </a:r>
            <a:r>
              <a:rPr lang="tr-TR" dirty="0"/>
              <a:t>Van der </a:t>
            </a:r>
            <a:r>
              <a:rPr lang="tr-TR" dirty="0" err="1"/>
              <a:t>Heijden</a:t>
            </a:r>
            <a:r>
              <a:rPr lang="tr-TR" dirty="0"/>
              <a:t> M JE, </a:t>
            </a:r>
            <a:r>
              <a:rPr lang="tr-TR" dirty="0" err="1"/>
              <a:t>Oliai</a:t>
            </a:r>
            <a:r>
              <a:rPr lang="tr-TR" dirty="0"/>
              <a:t> </a:t>
            </a:r>
            <a:r>
              <a:rPr lang="tr-TR" dirty="0" err="1"/>
              <a:t>Araghi</a:t>
            </a:r>
            <a:r>
              <a:rPr lang="tr-TR" dirty="0"/>
              <a:t> S, </a:t>
            </a:r>
            <a:r>
              <a:rPr lang="tr-TR" dirty="0" err="1"/>
              <a:t>van</a:t>
            </a:r>
            <a:r>
              <a:rPr lang="tr-TR" dirty="0"/>
              <a:t> </a:t>
            </a:r>
            <a:r>
              <a:rPr lang="tr-TR" dirty="0" err="1"/>
              <a:t>Dijk</a:t>
            </a:r>
            <a:r>
              <a:rPr lang="tr-TR" dirty="0"/>
              <a:t> M, </a:t>
            </a:r>
            <a:r>
              <a:rPr lang="tr-TR" dirty="0" err="1"/>
              <a:t>Jeekel</a:t>
            </a:r>
            <a:r>
              <a:rPr lang="tr-TR" dirty="0"/>
              <a:t> J, </a:t>
            </a:r>
            <a:r>
              <a:rPr lang="tr-TR" dirty="0" err="1"/>
              <a:t>Hunink</a:t>
            </a:r>
            <a:r>
              <a:rPr lang="tr-TR" dirty="0"/>
              <a:t> M G. The</a:t>
            </a:r>
          </a:p>
          <a:p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perioperative</a:t>
            </a:r>
            <a:r>
              <a:rPr lang="tr-TR" dirty="0"/>
              <a:t> </a:t>
            </a:r>
            <a:r>
              <a:rPr lang="tr-TR" dirty="0" err="1"/>
              <a:t>music</a:t>
            </a:r>
            <a:r>
              <a:rPr lang="tr-TR" dirty="0"/>
              <a:t> </a:t>
            </a:r>
            <a:r>
              <a:rPr lang="tr-TR" dirty="0" err="1"/>
              <a:t>interventions</a:t>
            </a:r>
            <a:r>
              <a:rPr lang="tr-TR" dirty="0"/>
              <a:t> in </a:t>
            </a:r>
            <a:r>
              <a:rPr lang="tr-TR" dirty="0" err="1"/>
              <a:t>pediatric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: a </a:t>
            </a:r>
            <a:r>
              <a:rPr lang="tr-TR" dirty="0" err="1"/>
              <a:t>systematic</a:t>
            </a:r>
            <a:endParaRPr lang="tr-TR" dirty="0"/>
          </a:p>
          <a:p>
            <a:r>
              <a:rPr lang="tr-TR" dirty="0" err="1"/>
              <a:t>review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meta-</a:t>
            </a:r>
            <a:r>
              <a:rPr lang="tr-TR" dirty="0" err="1"/>
              <a:t>analysis</a:t>
            </a:r>
            <a:r>
              <a:rPr lang="tr-TR" dirty="0"/>
              <a:t> of </a:t>
            </a:r>
            <a:r>
              <a:rPr lang="tr-TR" dirty="0" err="1"/>
              <a:t>randomized</a:t>
            </a:r>
            <a:r>
              <a:rPr lang="tr-TR" dirty="0"/>
              <a:t> </a:t>
            </a:r>
            <a:r>
              <a:rPr lang="tr-TR" dirty="0" err="1"/>
              <a:t>controlled</a:t>
            </a:r>
            <a:r>
              <a:rPr lang="tr-TR" dirty="0"/>
              <a:t> </a:t>
            </a:r>
            <a:r>
              <a:rPr lang="tr-TR" dirty="0" err="1"/>
              <a:t>trials</a:t>
            </a:r>
            <a:r>
              <a:rPr lang="tr-TR" dirty="0"/>
              <a:t>. </a:t>
            </a:r>
            <a:r>
              <a:rPr lang="tr-TR" dirty="0" err="1"/>
              <a:t>PLoS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.</a:t>
            </a:r>
          </a:p>
          <a:p>
            <a:r>
              <a:rPr lang="tr-TR" dirty="0"/>
              <a:t>2015;10(08):e0133608.</a:t>
            </a:r>
          </a:p>
          <a:p>
            <a:endParaRPr lang="tr-TR" dirty="0"/>
          </a:p>
          <a:p>
            <a:r>
              <a:rPr lang="tr-TR" b="1" dirty="0" smtClean="0"/>
              <a:t>3.</a:t>
            </a:r>
            <a:r>
              <a:rPr lang="tr-TR" dirty="0" smtClean="0"/>
              <a:t> </a:t>
            </a:r>
            <a:r>
              <a:rPr lang="tr-TR" dirty="0" err="1"/>
              <a:t>Felder-Puig</a:t>
            </a:r>
            <a:r>
              <a:rPr lang="tr-TR" dirty="0"/>
              <a:t> R, </a:t>
            </a:r>
            <a:r>
              <a:rPr lang="tr-TR" dirty="0" err="1"/>
              <a:t>Maksys</a:t>
            </a:r>
            <a:r>
              <a:rPr lang="tr-TR" dirty="0"/>
              <a:t> A, </a:t>
            </a:r>
            <a:r>
              <a:rPr lang="tr-TR" dirty="0" err="1"/>
              <a:t>Noestlinger</a:t>
            </a:r>
            <a:r>
              <a:rPr lang="tr-TR" dirty="0"/>
              <a:t> C, </a:t>
            </a:r>
            <a:r>
              <a:rPr lang="tr-TR" dirty="0" err="1"/>
              <a:t>Gadner</a:t>
            </a:r>
            <a:r>
              <a:rPr lang="tr-TR" dirty="0"/>
              <a:t> H, </a:t>
            </a:r>
            <a:r>
              <a:rPr lang="tr-TR" dirty="0" err="1"/>
              <a:t>Stark</a:t>
            </a:r>
            <a:r>
              <a:rPr lang="tr-TR" dirty="0"/>
              <a:t> H, </a:t>
            </a:r>
            <a:r>
              <a:rPr lang="tr-TR" dirty="0" err="1"/>
              <a:t>Pfluegler</a:t>
            </a:r>
            <a:r>
              <a:rPr lang="tr-TR" dirty="0"/>
              <a:t> A, </a:t>
            </a:r>
            <a:r>
              <a:rPr lang="tr-TR" dirty="0" err="1"/>
              <a:t>Topf</a:t>
            </a:r>
            <a:r>
              <a:rPr lang="tr-TR" dirty="0"/>
              <a:t> R.</a:t>
            </a:r>
          </a:p>
          <a:p>
            <a:r>
              <a:rPr lang="tr-TR" dirty="0"/>
              <a:t>Using a </a:t>
            </a:r>
            <a:r>
              <a:rPr lang="tr-TR" dirty="0" err="1"/>
              <a:t>children</a:t>
            </a:r>
            <a:r>
              <a:rPr lang="tr-TR" dirty="0"/>
              <a:t>&amp;#39;s </a:t>
            </a:r>
            <a:r>
              <a:rPr lang="tr-TR" dirty="0" err="1"/>
              <a:t>book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prepare</a:t>
            </a:r>
            <a:r>
              <a:rPr lang="tr-TR" dirty="0"/>
              <a:t>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parents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elective</a:t>
            </a:r>
            <a:r>
              <a:rPr lang="tr-TR" dirty="0"/>
              <a:t> ENT </a:t>
            </a:r>
            <a:r>
              <a:rPr lang="tr-TR" dirty="0" err="1"/>
              <a:t>surgery</a:t>
            </a:r>
            <a:r>
              <a:rPr lang="tr-TR" dirty="0"/>
              <a:t>:</a:t>
            </a:r>
          </a:p>
          <a:p>
            <a:r>
              <a:rPr lang="tr-TR" dirty="0" err="1"/>
              <a:t>results</a:t>
            </a:r>
            <a:r>
              <a:rPr lang="tr-TR" dirty="0"/>
              <a:t> of a </a:t>
            </a:r>
            <a:r>
              <a:rPr lang="tr-TR" dirty="0" err="1"/>
              <a:t>randomized</a:t>
            </a:r>
            <a:r>
              <a:rPr lang="tr-TR" dirty="0"/>
              <a:t>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. </a:t>
            </a:r>
            <a:r>
              <a:rPr lang="tr-TR" dirty="0" err="1"/>
              <a:t>Int</a:t>
            </a:r>
            <a:r>
              <a:rPr lang="tr-TR" dirty="0"/>
              <a:t> J Pediatr </a:t>
            </a:r>
            <a:r>
              <a:rPr lang="tr-TR" dirty="0" err="1"/>
              <a:t>Otorhinolaryngol</a:t>
            </a:r>
            <a:r>
              <a:rPr lang="tr-TR" dirty="0"/>
              <a:t>. 2003</a:t>
            </a:r>
          </a:p>
          <a:p>
            <a:r>
              <a:rPr lang="tr-TR" dirty="0"/>
              <a:t>Jan;67(1):35-41.</a:t>
            </a:r>
          </a:p>
          <a:p>
            <a:r>
              <a:rPr lang="tr-TR" b="1" dirty="0"/>
              <a:t>4. </a:t>
            </a:r>
            <a:r>
              <a:rPr lang="tr-TR" dirty="0" err="1"/>
              <a:t>Dehghan</a:t>
            </a:r>
            <a:r>
              <a:rPr lang="tr-TR" dirty="0"/>
              <a:t> F, </a:t>
            </a:r>
            <a:r>
              <a:rPr lang="tr-TR" dirty="0" err="1"/>
              <a:t>Jalali</a:t>
            </a:r>
            <a:r>
              <a:rPr lang="tr-TR" dirty="0"/>
              <a:t> R, </a:t>
            </a:r>
            <a:r>
              <a:rPr lang="tr-TR" dirty="0" err="1"/>
              <a:t>Bashiri</a:t>
            </a:r>
            <a:r>
              <a:rPr lang="tr-TR" dirty="0"/>
              <a:t> H. The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virtual</a:t>
            </a:r>
            <a:r>
              <a:rPr lang="tr-TR" dirty="0"/>
              <a:t> </a:t>
            </a:r>
            <a:r>
              <a:rPr lang="tr-TR" dirty="0" err="1"/>
              <a:t>reality</a:t>
            </a:r>
            <a:r>
              <a:rPr lang="tr-TR" dirty="0"/>
              <a:t> </a:t>
            </a:r>
            <a:r>
              <a:rPr lang="tr-TR" dirty="0" err="1"/>
              <a:t>technology</a:t>
            </a:r>
            <a:r>
              <a:rPr lang="tr-TR" dirty="0"/>
              <a:t> on</a:t>
            </a:r>
          </a:p>
          <a:p>
            <a:r>
              <a:rPr lang="tr-TR" dirty="0" err="1"/>
              <a:t>preoperative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: a Solomon </a:t>
            </a:r>
            <a:r>
              <a:rPr lang="tr-TR" dirty="0" err="1"/>
              <a:t>four-group</a:t>
            </a:r>
            <a:r>
              <a:rPr lang="tr-TR" dirty="0"/>
              <a:t> </a:t>
            </a:r>
            <a:r>
              <a:rPr lang="tr-TR" dirty="0" err="1"/>
              <a:t>randomized</a:t>
            </a:r>
            <a:r>
              <a:rPr lang="tr-TR" dirty="0"/>
              <a:t> </a:t>
            </a:r>
            <a:r>
              <a:rPr lang="tr-TR" dirty="0" err="1"/>
              <a:t>clinical</a:t>
            </a:r>
            <a:r>
              <a:rPr lang="tr-TR" dirty="0"/>
              <a:t> </a:t>
            </a:r>
            <a:r>
              <a:rPr lang="tr-TR" dirty="0" err="1"/>
              <a:t>trial</a:t>
            </a:r>
            <a:r>
              <a:rPr lang="tr-TR" dirty="0"/>
              <a:t>.</a:t>
            </a:r>
          </a:p>
          <a:p>
            <a:r>
              <a:rPr lang="tr-TR" dirty="0" err="1"/>
              <a:t>Perioper</a:t>
            </a:r>
            <a:r>
              <a:rPr lang="tr-TR" dirty="0"/>
              <a:t> </a:t>
            </a:r>
            <a:r>
              <a:rPr lang="tr-TR" dirty="0" err="1"/>
              <a:t>Med</a:t>
            </a:r>
            <a:r>
              <a:rPr lang="tr-TR" dirty="0"/>
              <a:t> (</a:t>
            </a:r>
            <a:r>
              <a:rPr lang="tr-TR" dirty="0" err="1"/>
              <a:t>Lond</a:t>
            </a:r>
            <a:r>
              <a:rPr lang="tr-TR" dirty="0"/>
              <a:t>). 2019 </a:t>
            </a:r>
            <a:r>
              <a:rPr lang="tr-TR" dirty="0" err="1"/>
              <a:t>Jun</a:t>
            </a:r>
            <a:r>
              <a:rPr lang="tr-TR" dirty="0"/>
              <a:t> 4;8:5.</a:t>
            </a:r>
          </a:p>
        </p:txBody>
      </p:sp>
      <p:graphicFrame>
        <p:nvGraphicFramePr>
          <p:cNvPr id="5" name="4 Nesne"/>
          <p:cNvGraphicFramePr>
            <a:graphicFrameLocks noChangeAspect="1"/>
          </p:cNvGraphicFramePr>
          <p:nvPr/>
        </p:nvGraphicFramePr>
        <p:xfrm flipH="1">
          <a:off x="1800665" y="5748338"/>
          <a:ext cx="226573" cy="390525"/>
        </p:xfrm>
        <a:graphic>
          <a:graphicData uri="http://schemas.openxmlformats.org/presentationml/2006/ole">
            <p:oleObj spid="_x0000_s4097" name="Belge" r:id="rId3" imgW="518694" imgH="390614" progId="Word.Document.12">
              <p:embed/>
            </p:oleObj>
          </a:graphicData>
        </a:graphic>
      </p:graphicFrame>
      <p:pic>
        <p:nvPicPr>
          <p:cNvPr id="6" name="Picture 4" descr="Bezmîalem Vakıf Üniversitesi Türkiye'ye ilkleri yaşatıy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70608" y="1"/>
            <a:ext cx="2921391" cy="128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98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23331" y="612845"/>
            <a:ext cx="84206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5. </a:t>
            </a:r>
            <a:r>
              <a:rPr lang="tr-TR" dirty="0"/>
              <a:t>Altay N, </a:t>
            </a:r>
            <a:r>
              <a:rPr lang="tr-TR" dirty="0" err="1"/>
              <a:t>Kilicarslan-Toruner</a:t>
            </a:r>
            <a:r>
              <a:rPr lang="tr-TR" dirty="0"/>
              <a:t> E, Sari Ç. The </a:t>
            </a:r>
            <a:r>
              <a:rPr lang="tr-TR" dirty="0" err="1"/>
              <a:t>effect</a:t>
            </a:r>
            <a:r>
              <a:rPr lang="tr-TR" dirty="0"/>
              <a:t> of </a:t>
            </a:r>
            <a:r>
              <a:rPr lang="tr-TR" dirty="0" err="1"/>
              <a:t>drawing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writing</a:t>
            </a:r>
            <a:endParaRPr lang="tr-TR" dirty="0"/>
          </a:p>
          <a:p>
            <a:r>
              <a:rPr lang="tr-TR" dirty="0" err="1"/>
              <a:t>technique</a:t>
            </a:r>
            <a:r>
              <a:rPr lang="tr-TR" dirty="0"/>
              <a:t> on the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level</a:t>
            </a:r>
            <a:r>
              <a:rPr lang="tr-TR" dirty="0"/>
              <a:t> of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undergoing</a:t>
            </a:r>
            <a:r>
              <a:rPr lang="tr-TR" dirty="0"/>
              <a:t> </a:t>
            </a:r>
            <a:r>
              <a:rPr lang="tr-TR" dirty="0" err="1"/>
              <a:t>cancer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. </a:t>
            </a:r>
            <a:r>
              <a:rPr lang="tr-TR" dirty="0" err="1"/>
              <a:t>Eur</a:t>
            </a:r>
            <a:r>
              <a:rPr lang="tr-TR" dirty="0"/>
              <a:t> J</a:t>
            </a:r>
          </a:p>
          <a:p>
            <a:r>
              <a:rPr lang="tr-TR" dirty="0" err="1"/>
              <a:t>Oncol</a:t>
            </a:r>
            <a:r>
              <a:rPr lang="tr-TR" dirty="0"/>
              <a:t> </a:t>
            </a:r>
            <a:r>
              <a:rPr lang="tr-TR" dirty="0" err="1"/>
              <a:t>Nurs</a:t>
            </a:r>
            <a:r>
              <a:rPr lang="tr-TR" dirty="0"/>
              <a:t>. 2017 Jun;28:1-6. </a:t>
            </a:r>
            <a:r>
              <a:rPr lang="tr-TR" dirty="0" err="1"/>
              <a:t>doi</a:t>
            </a:r>
            <a:r>
              <a:rPr lang="tr-TR" dirty="0"/>
              <a:t>: 10.1016/</a:t>
            </a:r>
            <a:r>
              <a:rPr lang="tr-TR" dirty="0" err="1"/>
              <a:t>j.ejon</a:t>
            </a:r>
            <a:r>
              <a:rPr lang="tr-TR" dirty="0"/>
              <a:t>.</a:t>
            </a:r>
          </a:p>
          <a:p>
            <a:r>
              <a:rPr lang="tr-TR" b="1" dirty="0"/>
              <a:t>6. </a:t>
            </a:r>
            <a:r>
              <a:rPr lang="tr-TR" dirty="0" err="1"/>
              <a:t>Nilsson</a:t>
            </a:r>
            <a:r>
              <a:rPr lang="tr-TR" dirty="0"/>
              <a:t> E, </a:t>
            </a:r>
            <a:r>
              <a:rPr lang="tr-TR" dirty="0" err="1"/>
              <a:t>Svensson</a:t>
            </a:r>
            <a:r>
              <a:rPr lang="tr-TR" dirty="0"/>
              <a:t> G, </a:t>
            </a:r>
            <a:r>
              <a:rPr lang="tr-TR" dirty="0" err="1"/>
              <a:t>Frisman</a:t>
            </a:r>
            <a:r>
              <a:rPr lang="tr-TR" dirty="0"/>
              <a:t> GH. Picture </a:t>
            </a:r>
            <a:r>
              <a:rPr lang="tr-TR" dirty="0" err="1"/>
              <a:t>book</a:t>
            </a:r>
            <a:r>
              <a:rPr lang="tr-TR" dirty="0"/>
              <a:t> </a:t>
            </a:r>
            <a:r>
              <a:rPr lang="tr-TR" dirty="0" err="1"/>
              <a:t>support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preparing</a:t>
            </a:r>
            <a:r>
              <a:rPr lang="tr-TR" dirty="0"/>
              <a:t> </a:t>
            </a:r>
            <a:r>
              <a:rPr lang="tr-TR" dirty="0" err="1"/>
              <a:t>children</a:t>
            </a:r>
            <a:endParaRPr lang="tr-TR" dirty="0"/>
          </a:p>
          <a:p>
            <a:r>
              <a:rPr lang="tr-TR" dirty="0" err="1"/>
              <a:t>ahead</a:t>
            </a:r>
            <a:r>
              <a:rPr lang="tr-TR" dirty="0"/>
              <a:t> of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during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. </a:t>
            </a:r>
            <a:r>
              <a:rPr lang="tr-TR" dirty="0" err="1"/>
              <a:t>Nurs</a:t>
            </a:r>
            <a:r>
              <a:rPr lang="tr-TR" dirty="0"/>
              <a:t> Child </a:t>
            </a:r>
            <a:r>
              <a:rPr lang="tr-TR" dirty="0" err="1"/>
              <a:t>Young</a:t>
            </a:r>
            <a:r>
              <a:rPr lang="tr-TR" dirty="0"/>
              <a:t> People. 2016 </a:t>
            </a:r>
            <a:r>
              <a:rPr lang="tr-TR" dirty="0" err="1"/>
              <a:t>Oct</a:t>
            </a:r>
            <a:r>
              <a:rPr lang="tr-TR" dirty="0"/>
              <a:t> 7;28(8):30-</a:t>
            </a:r>
          </a:p>
          <a:p>
            <a:r>
              <a:rPr lang="tr-TR" dirty="0"/>
              <a:t>35.</a:t>
            </a:r>
          </a:p>
          <a:p>
            <a:r>
              <a:rPr lang="tr-TR" b="1" dirty="0"/>
              <a:t>7. </a:t>
            </a:r>
            <a:r>
              <a:rPr lang="tr-TR" dirty="0" err="1"/>
              <a:t>Scheel</a:t>
            </a:r>
            <a:r>
              <a:rPr lang="tr-TR" dirty="0"/>
              <a:t> T, </a:t>
            </a:r>
            <a:r>
              <a:rPr lang="tr-TR" dirty="0" err="1"/>
              <a:t>Hoeppner</a:t>
            </a:r>
            <a:r>
              <a:rPr lang="tr-TR" dirty="0"/>
              <a:t> D, </a:t>
            </a:r>
            <a:r>
              <a:rPr lang="tr-TR" dirty="0" err="1"/>
              <a:t>Grotevendt</a:t>
            </a:r>
            <a:r>
              <a:rPr lang="tr-TR" dirty="0"/>
              <a:t> A, </a:t>
            </a:r>
            <a:r>
              <a:rPr lang="tr-TR" dirty="0" err="1"/>
              <a:t>Barthlen</a:t>
            </a:r>
            <a:r>
              <a:rPr lang="tr-TR" dirty="0"/>
              <a:t> W. </a:t>
            </a:r>
            <a:r>
              <a:rPr lang="tr-TR" dirty="0" err="1"/>
              <a:t>Clowns</a:t>
            </a:r>
            <a:r>
              <a:rPr lang="tr-TR" dirty="0"/>
              <a:t> in </a:t>
            </a:r>
            <a:r>
              <a:rPr lang="tr-TR" dirty="0" err="1"/>
              <a:t>Paediatric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:</a:t>
            </a:r>
          </a:p>
          <a:p>
            <a:r>
              <a:rPr lang="tr-TR" dirty="0" err="1"/>
              <a:t>Less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Oxytocin</a:t>
            </a:r>
            <a:r>
              <a:rPr lang="tr-TR" dirty="0"/>
              <a:t>? A Pilot </a:t>
            </a:r>
            <a:r>
              <a:rPr lang="tr-TR" dirty="0" err="1"/>
              <a:t>Study</a:t>
            </a:r>
            <a:r>
              <a:rPr lang="tr-TR" dirty="0"/>
              <a:t>. </a:t>
            </a:r>
            <a:r>
              <a:rPr lang="tr-TR" dirty="0" err="1"/>
              <a:t>Klin</a:t>
            </a:r>
            <a:r>
              <a:rPr lang="tr-TR" dirty="0"/>
              <a:t> </a:t>
            </a:r>
            <a:r>
              <a:rPr lang="tr-TR" dirty="0" err="1"/>
              <a:t>Padiatr</a:t>
            </a:r>
            <a:r>
              <a:rPr lang="tr-TR" dirty="0"/>
              <a:t>. 2017</a:t>
            </a:r>
          </a:p>
          <a:p>
            <a:r>
              <a:rPr lang="tr-TR" dirty="0"/>
              <a:t>Sep;229(5):274-280.</a:t>
            </a:r>
          </a:p>
          <a:p>
            <a:r>
              <a:rPr lang="tr-TR" b="1" dirty="0"/>
              <a:t>8. </a:t>
            </a:r>
            <a:r>
              <a:rPr lang="tr-TR" dirty="0" err="1"/>
              <a:t>Vagnoli</a:t>
            </a:r>
            <a:r>
              <a:rPr lang="tr-TR" dirty="0"/>
              <a:t> L, </a:t>
            </a:r>
            <a:r>
              <a:rPr lang="tr-TR" dirty="0" err="1"/>
              <a:t>Caprilli</a:t>
            </a:r>
            <a:r>
              <a:rPr lang="tr-TR" dirty="0"/>
              <a:t> S, </a:t>
            </a:r>
            <a:r>
              <a:rPr lang="tr-TR" dirty="0" err="1"/>
              <a:t>Robiglio</a:t>
            </a:r>
            <a:r>
              <a:rPr lang="tr-TR" dirty="0"/>
              <a:t> A, </a:t>
            </a:r>
            <a:r>
              <a:rPr lang="tr-TR" dirty="0" err="1"/>
              <a:t>Messeri</a:t>
            </a:r>
            <a:r>
              <a:rPr lang="tr-TR" dirty="0"/>
              <a:t> A. </a:t>
            </a:r>
            <a:r>
              <a:rPr lang="tr-TR" dirty="0" err="1"/>
              <a:t>Clown</a:t>
            </a:r>
            <a:r>
              <a:rPr lang="tr-TR" dirty="0"/>
              <a:t> </a:t>
            </a:r>
            <a:r>
              <a:rPr lang="tr-TR" dirty="0" err="1"/>
              <a:t>doctors</a:t>
            </a:r>
            <a:r>
              <a:rPr lang="tr-TR" dirty="0"/>
              <a:t> as a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for</a:t>
            </a:r>
            <a:endParaRPr lang="tr-TR" dirty="0"/>
          </a:p>
          <a:p>
            <a:r>
              <a:rPr lang="tr-TR" dirty="0" err="1"/>
              <a:t>preoperative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: a </a:t>
            </a:r>
            <a:r>
              <a:rPr lang="tr-TR" dirty="0" err="1"/>
              <a:t>randomized</a:t>
            </a:r>
            <a:r>
              <a:rPr lang="tr-TR" dirty="0"/>
              <a:t>, </a:t>
            </a:r>
            <a:r>
              <a:rPr lang="tr-TR" dirty="0" err="1"/>
              <a:t>prospective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. </a:t>
            </a:r>
            <a:r>
              <a:rPr lang="tr-TR" dirty="0" err="1"/>
              <a:t>Pediatrics</a:t>
            </a:r>
            <a:r>
              <a:rPr lang="tr-TR" dirty="0"/>
              <a:t>. 2005</a:t>
            </a:r>
          </a:p>
          <a:p>
            <a:r>
              <a:rPr lang="tr-TR" dirty="0"/>
              <a:t>Oct;116(4):e563-7</a:t>
            </a:r>
            <a:r>
              <a:rPr lang="tr-TR" dirty="0" smtClean="0"/>
              <a:t>.</a:t>
            </a:r>
          </a:p>
          <a:p>
            <a:r>
              <a:rPr lang="tr-TR" b="1" dirty="0"/>
              <a:t>9. </a:t>
            </a:r>
            <a:r>
              <a:rPr lang="tr-TR" dirty="0" err="1"/>
              <a:t>Patel</a:t>
            </a:r>
            <a:r>
              <a:rPr lang="tr-TR" dirty="0"/>
              <a:t> A, </a:t>
            </a:r>
            <a:r>
              <a:rPr lang="tr-TR" dirty="0" err="1"/>
              <a:t>Schieble</a:t>
            </a:r>
            <a:r>
              <a:rPr lang="tr-TR" dirty="0"/>
              <a:t> T, </a:t>
            </a:r>
            <a:r>
              <a:rPr lang="tr-TR" dirty="0" err="1"/>
              <a:t>Davidson</a:t>
            </a:r>
            <a:r>
              <a:rPr lang="tr-TR" dirty="0"/>
              <a:t> M, </a:t>
            </a:r>
            <a:r>
              <a:rPr lang="tr-TR" dirty="0" err="1"/>
              <a:t>Tran</a:t>
            </a:r>
            <a:r>
              <a:rPr lang="tr-TR" dirty="0"/>
              <a:t> MC, </a:t>
            </a:r>
            <a:r>
              <a:rPr lang="tr-TR" dirty="0" err="1"/>
              <a:t>Schoenberg</a:t>
            </a:r>
            <a:r>
              <a:rPr lang="tr-TR" dirty="0"/>
              <a:t> C, </a:t>
            </a:r>
            <a:r>
              <a:rPr lang="tr-TR" dirty="0" err="1"/>
              <a:t>Delphin</a:t>
            </a:r>
            <a:r>
              <a:rPr lang="tr-TR" dirty="0"/>
              <a:t> E, </a:t>
            </a:r>
            <a:r>
              <a:rPr lang="tr-TR" dirty="0" err="1"/>
              <a:t>Bennett</a:t>
            </a:r>
            <a:r>
              <a:rPr lang="tr-TR" dirty="0"/>
              <a:t> H.</a:t>
            </a:r>
          </a:p>
          <a:p>
            <a:r>
              <a:rPr lang="tr-TR" dirty="0" err="1"/>
              <a:t>Distraction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a </a:t>
            </a:r>
            <a:r>
              <a:rPr lang="tr-TR" dirty="0" err="1"/>
              <a:t>hand-held</a:t>
            </a:r>
            <a:r>
              <a:rPr lang="tr-TR" dirty="0"/>
              <a:t> video </a:t>
            </a:r>
            <a:r>
              <a:rPr lang="tr-TR" dirty="0" err="1"/>
              <a:t>game</a:t>
            </a:r>
            <a:r>
              <a:rPr lang="tr-TR" dirty="0"/>
              <a:t> </a:t>
            </a:r>
            <a:r>
              <a:rPr lang="tr-TR" dirty="0" err="1"/>
              <a:t>reduces</a:t>
            </a:r>
            <a:r>
              <a:rPr lang="tr-TR" dirty="0"/>
              <a:t> </a:t>
            </a:r>
            <a:r>
              <a:rPr lang="tr-TR" dirty="0" err="1"/>
              <a:t>pediatric</a:t>
            </a:r>
            <a:r>
              <a:rPr lang="tr-TR" dirty="0"/>
              <a:t> </a:t>
            </a:r>
            <a:r>
              <a:rPr lang="tr-TR" dirty="0" err="1"/>
              <a:t>preoperative</a:t>
            </a:r>
            <a:r>
              <a:rPr lang="tr-TR" dirty="0"/>
              <a:t> </a:t>
            </a:r>
            <a:r>
              <a:rPr lang="tr-TR" dirty="0" err="1"/>
              <a:t>anxiety</a:t>
            </a:r>
            <a:r>
              <a:rPr lang="tr-TR" dirty="0"/>
              <a:t>.</a:t>
            </a:r>
          </a:p>
          <a:p>
            <a:r>
              <a:rPr lang="tr-TR" dirty="0" err="1"/>
              <a:t>Paediatr</a:t>
            </a:r>
            <a:r>
              <a:rPr lang="tr-TR" dirty="0"/>
              <a:t> </a:t>
            </a:r>
            <a:r>
              <a:rPr lang="tr-TR" dirty="0" err="1"/>
              <a:t>Anaesth</a:t>
            </a:r>
            <a:r>
              <a:rPr lang="tr-TR" dirty="0"/>
              <a:t>. 2006 Oct;16(10):1019-27.</a:t>
            </a:r>
          </a:p>
          <a:p>
            <a:r>
              <a:rPr lang="tr-TR" b="1" dirty="0"/>
              <a:t>10. </a:t>
            </a:r>
            <a:r>
              <a:rPr lang="tr-TR" dirty="0" err="1"/>
              <a:t>Wennström</a:t>
            </a:r>
            <a:r>
              <a:rPr lang="tr-TR" dirty="0"/>
              <a:t> B, </a:t>
            </a:r>
            <a:r>
              <a:rPr lang="tr-TR" dirty="0" err="1"/>
              <a:t>Törnhage</a:t>
            </a:r>
            <a:r>
              <a:rPr lang="tr-TR" dirty="0"/>
              <a:t> CJ, </a:t>
            </a:r>
            <a:r>
              <a:rPr lang="tr-TR" dirty="0" err="1"/>
              <a:t>Hedelin</a:t>
            </a:r>
            <a:r>
              <a:rPr lang="tr-TR" dirty="0"/>
              <a:t> H, </a:t>
            </a:r>
            <a:r>
              <a:rPr lang="tr-TR" dirty="0" err="1"/>
              <a:t>Nasic</a:t>
            </a:r>
            <a:r>
              <a:rPr lang="tr-TR" dirty="0"/>
              <a:t> S, </a:t>
            </a:r>
            <a:r>
              <a:rPr lang="tr-TR" dirty="0" err="1"/>
              <a:t>Bergh</a:t>
            </a:r>
            <a:r>
              <a:rPr lang="tr-TR" dirty="0"/>
              <a:t> I. Child </a:t>
            </a:r>
            <a:r>
              <a:rPr lang="tr-TR" dirty="0" err="1"/>
              <a:t>drawings</a:t>
            </a:r>
            <a:r>
              <a:rPr lang="tr-TR" dirty="0"/>
              <a:t> </a:t>
            </a:r>
            <a:r>
              <a:rPr lang="tr-TR" dirty="0" err="1"/>
              <a:t>and</a:t>
            </a:r>
            <a:endParaRPr lang="tr-TR" dirty="0"/>
          </a:p>
          <a:p>
            <a:r>
              <a:rPr lang="tr-TR" dirty="0" err="1"/>
              <a:t>salivary</a:t>
            </a:r>
            <a:r>
              <a:rPr lang="tr-TR" dirty="0"/>
              <a:t> </a:t>
            </a:r>
            <a:r>
              <a:rPr lang="tr-TR" dirty="0" err="1"/>
              <a:t>cortisol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 </a:t>
            </a:r>
            <a:r>
              <a:rPr lang="tr-TR" dirty="0" err="1"/>
              <a:t>undergoing</a:t>
            </a:r>
            <a:r>
              <a:rPr lang="tr-TR" dirty="0"/>
              <a:t> </a:t>
            </a:r>
            <a:r>
              <a:rPr lang="tr-TR" dirty="0" err="1"/>
              <a:t>preoperative</a:t>
            </a:r>
            <a:r>
              <a:rPr lang="tr-TR" dirty="0"/>
              <a:t> </a:t>
            </a:r>
            <a:r>
              <a:rPr lang="tr-TR" dirty="0" err="1"/>
              <a:t>procedures</a:t>
            </a:r>
            <a:r>
              <a:rPr lang="tr-TR" dirty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endParaRPr lang="tr-TR" dirty="0"/>
          </a:p>
          <a:p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. J </a:t>
            </a:r>
            <a:r>
              <a:rPr lang="tr-TR" dirty="0" err="1"/>
              <a:t>Perianesth</a:t>
            </a:r>
            <a:r>
              <a:rPr lang="tr-TR" dirty="0"/>
              <a:t> </a:t>
            </a:r>
            <a:r>
              <a:rPr lang="tr-TR" dirty="0" err="1"/>
              <a:t>Nurs</a:t>
            </a:r>
            <a:r>
              <a:rPr lang="tr-TR" dirty="0"/>
              <a:t>. 2013 Dec;28(6):361-7</a:t>
            </a:r>
          </a:p>
        </p:txBody>
      </p:sp>
      <p:pic>
        <p:nvPicPr>
          <p:cNvPr id="3" name="Picture 4" descr="Bezmîalem Vakıf Üniversitesi Türkiye'ye ilkleri yaşatıy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0608" y="1"/>
            <a:ext cx="2921391" cy="1280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74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64315" y="1814732"/>
            <a:ext cx="55682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11. </a:t>
            </a:r>
            <a:r>
              <a:rPr lang="tr-TR" dirty="0"/>
              <a:t>Dağlı </a:t>
            </a:r>
            <a:r>
              <a:rPr lang="tr-TR" dirty="0" err="1"/>
              <a:t>S.,Demirci</a:t>
            </a:r>
            <a:r>
              <a:rPr lang="tr-TR" dirty="0"/>
              <a:t> </a:t>
            </a:r>
            <a:r>
              <a:rPr lang="tr-TR" dirty="0" err="1"/>
              <a:t>M.,Kavalcı</a:t>
            </a:r>
            <a:r>
              <a:rPr lang="tr-TR" dirty="0"/>
              <a:t> </a:t>
            </a:r>
            <a:r>
              <a:rPr lang="tr-TR" dirty="0" err="1"/>
              <a:t>A.,Kol</a:t>
            </a:r>
            <a:r>
              <a:rPr lang="tr-TR" dirty="0"/>
              <a:t> N., Şahin </a:t>
            </a:r>
            <a:r>
              <a:rPr lang="tr-TR" dirty="0" err="1"/>
              <a:t>E.,Uyanık</a:t>
            </a:r>
            <a:r>
              <a:rPr lang="tr-TR" dirty="0"/>
              <a:t> E., Günübirlik Cerrahi</a:t>
            </a:r>
          </a:p>
          <a:p>
            <a:r>
              <a:rPr lang="tr-TR" dirty="0"/>
              <a:t>Geçirecek Çocukların ve Ailelerinin Ameliyat Hakkında Bilgilendirilmesinin</a:t>
            </a:r>
          </a:p>
          <a:p>
            <a:r>
              <a:rPr lang="tr-TR" dirty="0" err="1"/>
              <a:t>Preoperatif</a:t>
            </a:r>
            <a:r>
              <a:rPr lang="tr-TR" dirty="0"/>
              <a:t> Anksiyete ve </a:t>
            </a:r>
            <a:r>
              <a:rPr lang="tr-TR" dirty="0" err="1"/>
              <a:t>Postoperatif</a:t>
            </a:r>
            <a:r>
              <a:rPr lang="tr-TR" dirty="0"/>
              <a:t> Davranış Değişiklikleri Üzerine Olan</a:t>
            </a:r>
          </a:p>
          <a:p>
            <a:r>
              <a:rPr lang="tr-TR" dirty="0"/>
              <a:t>Etkileri. </a:t>
            </a:r>
            <a:r>
              <a:rPr lang="tr-TR" dirty="0" err="1"/>
              <a:t>Journal</a:t>
            </a:r>
            <a:r>
              <a:rPr lang="tr-TR" dirty="0"/>
              <a:t> of </a:t>
            </a:r>
            <a:r>
              <a:rPr lang="tr-TR" dirty="0" err="1"/>
              <a:t>Anesthesia</a:t>
            </a:r>
            <a:r>
              <a:rPr lang="tr-TR" dirty="0"/>
              <a:t>, 2016 1(24), 13,17.</a:t>
            </a:r>
          </a:p>
          <a:p>
            <a:r>
              <a:rPr lang="tr-TR" b="1" dirty="0"/>
              <a:t>12. </a:t>
            </a:r>
            <a:r>
              <a:rPr lang="tr-TR" dirty="0"/>
              <a:t>Aytekin A, Doru Ö, </a:t>
            </a:r>
            <a:r>
              <a:rPr lang="tr-TR" dirty="0" err="1"/>
              <a:t>Kucukoglu</a:t>
            </a:r>
            <a:r>
              <a:rPr lang="tr-TR" dirty="0"/>
              <a:t> S. The </a:t>
            </a:r>
            <a:r>
              <a:rPr lang="tr-TR" dirty="0" err="1"/>
              <a:t>Effects</a:t>
            </a:r>
            <a:r>
              <a:rPr lang="tr-TR" dirty="0"/>
              <a:t> of </a:t>
            </a:r>
            <a:r>
              <a:rPr lang="tr-TR" dirty="0" err="1"/>
              <a:t>Distraction</a:t>
            </a:r>
            <a:r>
              <a:rPr lang="tr-TR" dirty="0"/>
              <a:t> on </a:t>
            </a:r>
            <a:r>
              <a:rPr lang="tr-TR" dirty="0" err="1"/>
              <a:t>Preoperative</a:t>
            </a:r>
            <a:endParaRPr lang="tr-TR" dirty="0"/>
          </a:p>
          <a:p>
            <a:r>
              <a:rPr lang="tr-TR" dirty="0" err="1"/>
              <a:t>Anxiety</a:t>
            </a:r>
            <a:r>
              <a:rPr lang="tr-TR" dirty="0"/>
              <a:t> Level in </a:t>
            </a:r>
            <a:r>
              <a:rPr lang="tr-TR" dirty="0" err="1"/>
              <a:t>Children</a:t>
            </a:r>
            <a:r>
              <a:rPr lang="tr-TR" dirty="0"/>
              <a:t>. J </a:t>
            </a:r>
            <a:r>
              <a:rPr lang="tr-TR" dirty="0" err="1"/>
              <a:t>Perianesth</a:t>
            </a:r>
            <a:r>
              <a:rPr lang="tr-TR" dirty="0"/>
              <a:t> </a:t>
            </a:r>
            <a:r>
              <a:rPr lang="tr-TR" dirty="0" err="1"/>
              <a:t>Nurs</a:t>
            </a:r>
            <a:r>
              <a:rPr lang="tr-TR" dirty="0"/>
              <a:t>. 2016 Feb;31(1):56-62</a:t>
            </a:r>
          </a:p>
          <a:p>
            <a:r>
              <a:rPr lang="tr-TR" b="1" dirty="0"/>
              <a:t>13. </a:t>
            </a:r>
            <a:r>
              <a:rPr lang="tr-TR" dirty="0" err="1"/>
              <a:t>Djordje</a:t>
            </a:r>
            <a:r>
              <a:rPr lang="tr-TR" dirty="0"/>
              <a:t> Bozovic1,Maja Racic2, </a:t>
            </a:r>
            <a:r>
              <a:rPr lang="tr-TR" dirty="0" err="1"/>
              <a:t>Nedeljka</a:t>
            </a:r>
            <a:r>
              <a:rPr lang="tr-TR" dirty="0"/>
              <a:t> Ivkovic1, </a:t>
            </a:r>
            <a:r>
              <a:rPr lang="tr-TR" dirty="0" err="1"/>
              <a:t>Salivary</a:t>
            </a:r>
            <a:r>
              <a:rPr lang="tr-TR" dirty="0"/>
              <a:t> </a:t>
            </a:r>
            <a:r>
              <a:rPr lang="tr-TR" dirty="0" err="1"/>
              <a:t>Cortisol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as a</a:t>
            </a:r>
          </a:p>
          <a:p>
            <a:r>
              <a:rPr lang="tr-TR" dirty="0" err="1"/>
              <a:t>Biological</a:t>
            </a:r>
            <a:r>
              <a:rPr lang="tr-TR" dirty="0"/>
              <a:t> Marker of </a:t>
            </a:r>
            <a:r>
              <a:rPr lang="tr-TR" dirty="0" err="1"/>
              <a:t>Stress</a:t>
            </a:r>
            <a:r>
              <a:rPr lang="tr-TR" dirty="0"/>
              <a:t> </a:t>
            </a:r>
            <a:r>
              <a:rPr lang="tr-TR" dirty="0" err="1"/>
              <a:t>Reaction</a:t>
            </a:r>
            <a:r>
              <a:rPr lang="tr-TR" dirty="0"/>
              <a:t>, </a:t>
            </a:r>
            <a:r>
              <a:rPr lang="tr-TR" dirty="0" err="1"/>
              <a:t>Med</a:t>
            </a:r>
            <a:r>
              <a:rPr lang="tr-TR" dirty="0"/>
              <a:t> </a:t>
            </a:r>
            <a:r>
              <a:rPr lang="tr-TR" dirty="0" err="1"/>
              <a:t>Arch</a:t>
            </a:r>
            <a:r>
              <a:rPr lang="tr-TR" dirty="0"/>
              <a:t>. 2013;67(5):374-7.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1660617" y="644753"/>
            <a:ext cx="427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 smtClean="0"/>
              <a:t>THANK YOU</a:t>
            </a:r>
            <a:endParaRPr lang="tr-TR" sz="5400" b="1" dirty="0"/>
          </a:p>
        </p:txBody>
      </p:sp>
      <p:pic>
        <p:nvPicPr>
          <p:cNvPr id="1026" name="Picture 2" descr="child surgery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3338" y="3868615"/>
            <a:ext cx="3695393" cy="27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quiver coloring pages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0795" y="759655"/>
            <a:ext cx="3770140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606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47492" y="252584"/>
            <a:ext cx="1890932" cy="1325563"/>
          </a:xfrm>
        </p:spPr>
        <p:txBody>
          <a:bodyPr/>
          <a:lstStyle/>
          <a:p>
            <a:r>
              <a:rPr lang="tr-TR" dirty="0" smtClean="0"/>
              <a:t>PLAN</a:t>
            </a:r>
            <a:endParaRPr lang="tr-TR" dirty="0"/>
          </a:p>
        </p:txBody>
      </p:sp>
      <p:sp>
        <p:nvSpPr>
          <p:cNvPr id="4" name="3 Metin kutusu"/>
          <p:cNvSpPr txBox="1"/>
          <p:nvPr/>
        </p:nvSpPr>
        <p:spPr>
          <a:xfrm>
            <a:off x="3137096" y="2025747"/>
            <a:ext cx="60772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3600" dirty="0" err="1" smtClean="0"/>
              <a:t>Augmented</a:t>
            </a:r>
            <a:r>
              <a:rPr lang="tr-TR" sz="3600" dirty="0" smtClean="0"/>
              <a:t> </a:t>
            </a:r>
            <a:r>
              <a:rPr lang="tr-TR" sz="3600" dirty="0" err="1" smtClean="0"/>
              <a:t>Reality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err="1" smtClean="0"/>
              <a:t>Introduction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err="1" smtClean="0"/>
              <a:t>Inclusion</a:t>
            </a:r>
            <a:r>
              <a:rPr lang="tr-TR" sz="3600" dirty="0" smtClean="0"/>
              <a:t> </a:t>
            </a:r>
            <a:r>
              <a:rPr lang="tr-TR" sz="3600" dirty="0" err="1" smtClean="0"/>
              <a:t>Exclusion</a:t>
            </a:r>
            <a:r>
              <a:rPr lang="tr-TR" sz="3600" dirty="0" smtClean="0"/>
              <a:t> </a:t>
            </a:r>
            <a:r>
              <a:rPr lang="tr-TR" sz="3600" dirty="0" err="1" smtClean="0"/>
              <a:t>Criteria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err="1" smtClean="0"/>
              <a:t>Material</a:t>
            </a:r>
            <a:r>
              <a:rPr lang="tr-TR" sz="3600" dirty="0" smtClean="0"/>
              <a:t> </a:t>
            </a:r>
            <a:r>
              <a:rPr lang="tr-TR" sz="3600" dirty="0" err="1" smtClean="0"/>
              <a:t>Method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smtClean="0"/>
              <a:t> </a:t>
            </a:r>
            <a:r>
              <a:rPr lang="tr-TR" sz="3600" dirty="0" err="1" smtClean="0"/>
              <a:t>Results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r>
              <a:rPr lang="tr-TR" sz="3600" dirty="0" err="1" smtClean="0"/>
              <a:t>Conclusion</a:t>
            </a:r>
            <a:endParaRPr lang="tr-TR" sz="3600" dirty="0" smtClean="0"/>
          </a:p>
          <a:p>
            <a:pPr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6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9932" y="0"/>
            <a:ext cx="3062068" cy="155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55508" y="1266091"/>
            <a:ext cx="52499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 err="1" smtClean="0"/>
              <a:t>Augmented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Reality</a:t>
            </a:r>
            <a:r>
              <a:rPr lang="tr-TR" sz="3600" b="1" dirty="0" smtClean="0"/>
              <a:t>:</a:t>
            </a:r>
          </a:p>
          <a:p>
            <a:pPr algn="ctr"/>
            <a:endParaRPr lang="tr-TR" sz="3600" dirty="0" smtClean="0"/>
          </a:p>
          <a:p>
            <a:pPr algn="ctr"/>
            <a:r>
              <a:rPr lang="en-US" sz="3600" dirty="0" smtClean="0"/>
              <a:t>It allows the child to see </a:t>
            </a:r>
            <a:r>
              <a:rPr lang="tr-TR" sz="3600" dirty="0" err="1" smtClean="0"/>
              <a:t>what</a:t>
            </a:r>
            <a:r>
              <a:rPr lang="tr-TR" sz="3600" dirty="0" smtClean="0"/>
              <a:t> </a:t>
            </a:r>
            <a:r>
              <a:rPr lang="tr-TR" sz="3600" dirty="0" err="1" smtClean="0"/>
              <a:t>they</a:t>
            </a:r>
            <a:r>
              <a:rPr lang="tr-TR" sz="3600" dirty="0" smtClean="0"/>
              <a:t> </a:t>
            </a:r>
            <a:r>
              <a:rPr lang="tr-TR" sz="3600" dirty="0" err="1" smtClean="0"/>
              <a:t>paint</a:t>
            </a:r>
            <a:r>
              <a:rPr lang="tr-TR" sz="3600" dirty="0" smtClean="0"/>
              <a:t> in </a:t>
            </a:r>
            <a:r>
              <a:rPr lang="en-US" sz="3600" dirty="0" smtClean="0"/>
              <a:t>three-dimension with the help of a phone or tablet computer after painting.</a:t>
            </a:r>
            <a:endParaRPr lang="tr-TR" sz="3600" dirty="0" smtClean="0"/>
          </a:p>
        </p:txBody>
      </p:sp>
      <p:pic>
        <p:nvPicPr>
          <p:cNvPr id="2050" name="Picture 2" descr="quiver augmented reality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8426" y="1311905"/>
            <a:ext cx="4812530" cy="455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731450" y="5832789"/>
            <a:ext cx="4933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hlinkClick r:id="rId3"/>
              </a:rPr>
              <a:t>https://www.youtube.com/watch?v=tBYm53L79YY</a:t>
            </a:r>
            <a:endParaRPr lang="tr-TR" dirty="0"/>
          </a:p>
        </p:txBody>
      </p:sp>
      <p:pic>
        <p:nvPicPr>
          <p:cNvPr id="7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9932" y="0"/>
            <a:ext cx="3062068" cy="1181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869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10678" y="1146152"/>
            <a:ext cx="105487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dirty="0" smtClean="0"/>
          </a:p>
          <a:p>
            <a:r>
              <a:rPr lang="en-US" sz="3200" dirty="0" smtClean="0"/>
              <a:t>Surgical procedures can often cause serious anxiety and stress in children and their families.</a:t>
            </a:r>
            <a:endParaRPr lang="tr-TR" sz="3200" dirty="0" smtClean="0"/>
          </a:p>
          <a:p>
            <a:endParaRPr lang="tr-TR" sz="3200" dirty="0"/>
          </a:p>
          <a:p>
            <a:r>
              <a:rPr lang="en-US" sz="3200" dirty="0" smtClean="0"/>
              <a:t>OBJECTIVE: To reveal whether "augmented reality" has a significant contribution in reducing preoperative anxiety in children and to examine whether it is also effective on parents.</a:t>
            </a:r>
          </a:p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tr-TR" sz="3200" dirty="0"/>
          </a:p>
        </p:txBody>
      </p:sp>
      <p:sp>
        <p:nvSpPr>
          <p:cNvPr id="3" name="2 Metin kutusu"/>
          <p:cNvSpPr txBox="1"/>
          <p:nvPr/>
        </p:nvSpPr>
        <p:spPr>
          <a:xfrm>
            <a:off x="3967089" y="239151"/>
            <a:ext cx="3854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/>
              <a:t>INTRODUCTION</a:t>
            </a:r>
            <a:endParaRPr lang="tr-TR" sz="4000" dirty="0"/>
          </a:p>
        </p:txBody>
      </p:sp>
      <p:pic>
        <p:nvPicPr>
          <p:cNvPr id="7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270" y="1"/>
            <a:ext cx="2991729" cy="136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39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201837" y="933314"/>
            <a:ext cx="85662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INCLUSION AND EXCLUSION CRITERIA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2800" dirty="0"/>
          </a:p>
          <a:p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Inclusion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Criteria</a:t>
            </a:r>
            <a:endParaRPr lang="tr-TR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family</a:t>
            </a:r>
            <a:r>
              <a:rPr lang="tr-TR" sz="2800" dirty="0" smtClean="0"/>
              <a:t> </a:t>
            </a:r>
            <a:r>
              <a:rPr lang="tr-TR" sz="2800" dirty="0" err="1" smtClean="0"/>
              <a:t>must</a:t>
            </a:r>
            <a:r>
              <a:rPr lang="tr-TR" sz="2800" dirty="0" smtClean="0"/>
              <a:t> </a:t>
            </a:r>
            <a:r>
              <a:rPr lang="tr-TR" sz="2800" dirty="0" err="1" smtClean="0"/>
              <a:t>sign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informed</a:t>
            </a:r>
            <a:r>
              <a:rPr lang="tr-TR" sz="2800" dirty="0" smtClean="0"/>
              <a:t> </a:t>
            </a:r>
            <a:r>
              <a:rPr lang="tr-TR" sz="2800" dirty="0" err="1" smtClean="0"/>
              <a:t>consent</a:t>
            </a:r>
            <a:r>
              <a:rPr lang="tr-TR" sz="2800" dirty="0" smtClean="0"/>
              <a:t> 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children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</a:t>
            </a:r>
            <a:r>
              <a:rPr lang="tr-TR" sz="2800" dirty="0" err="1" smtClean="0"/>
              <a:t>undergo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surgery</a:t>
            </a:r>
            <a:r>
              <a:rPr lang="tr-TR" sz="2800" dirty="0" smtClean="0"/>
              <a:t> </a:t>
            </a:r>
            <a:r>
              <a:rPr lang="tr-TR" sz="2800" dirty="0" err="1" smtClean="0"/>
              <a:t>must</a:t>
            </a:r>
            <a:r>
              <a:rPr lang="tr-TR" sz="2800" dirty="0" smtClean="0"/>
              <a:t> be </a:t>
            </a:r>
            <a:r>
              <a:rPr lang="tr-TR" sz="2800" dirty="0" err="1" smtClean="0"/>
              <a:t>between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ages</a:t>
            </a:r>
            <a:r>
              <a:rPr lang="tr-TR" sz="2800" dirty="0" smtClean="0"/>
              <a:t> 4-11. 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Exclusion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</a:rPr>
              <a:t>Criteria</a:t>
            </a:r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/>
              <a:t>Since </a:t>
            </a:r>
            <a:r>
              <a:rPr lang="en-US" sz="2800" dirty="0" err="1" smtClean="0"/>
              <a:t>cortisol</a:t>
            </a:r>
            <a:r>
              <a:rPr lang="en-US" sz="2800" dirty="0" smtClean="0"/>
              <a:t> levels will be measured</a:t>
            </a:r>
            <a:r>
              <a:rPr lang="tr-TR" sz="2800" dirty="0" smtClean="0"/>
              <a:t>;</a:t>
            </a:r>
            <a:endParaRPr lang="tr-T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err="1" smtClean="0"/>
              <a:t>Having</a:t>
            </a:r>
            <a:r>
              <a:rPr lang="tr-TR" sz="2800" dirty="0" smtClean="0"/>
              <a:t> a </a:t>
            </a:r>
            <a:r>
              <a:rPr lang="tr-TR" sz="2800" dirty="0" err="1" smtClean="0"/>
              <a:t>chronic</a:t>
            </a:r>
            <a:r>
              <a:rPr lang="tr-TR" sz="2800" dirty="0" smtClean="0"/>
              <a:t> </a:t>
            </a:r>
            <a:r>
              <a:rPr lang="tr-TR" sz="2800" dirty="0" err="1" smtClean="0"/>
              <a:t>illness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Using </a:t>
            </a:r>
            <a:r>
              <a:rPr lang="en-US" sz="2800" dirty="0" err="1" smtClean="0"/>
              <a:t>cortisol</a:t>
            </a:r>
            <a:r>
              <a:rPr lang="en-US" sz="2800" dirty="0" smtClean="0"/>
              <a:t> for any reason</a:t>
            </a:r>
            <a:endParaRPr lang="tr-TR" sz="2800" dirty="0"/>
          </a:p>
        </p:txBody>
      </p:sp>
      <p:pic>
        <p:nvPicPr>
          <p:cNvPr id="4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270" y="1"/>
            <a:ext cx="2991729" cy="136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485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114535" y="255666"/>
            <a:ext cx="58388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5400" dirty="0" smtClean="0">
                <a:solidFill>
                  <a:prstClr val="black"/>
                </a:solidFill>
              </a:rPr>
              <a:t>MATERIAL-METHOD</a:t>
            </a:r>
            <a:endParaRPr lang="tr-TR" sz="5400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163736" y="1797974"/>
            <a:ext cx="10089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Our study is a </a:t>
            </a:r>
            <a:r>
              <a:rPr lang="en-US" sz="2800" dirty="0" smtClean="0">
                <a:solidFill>
                  <a:srgbClr val="FF0000"/>
                </a:solidFill>
              </a:rPr>
              <a:t>prospective</a:t>
            </a:r>
            <a:r>
              <a:rPr lang="en-US" sz="2800" dirty="0" smtClean="0"/>
              <a:t> study.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2 groups </a:t>
            </a:r>
            <a:r>
              <a:rPr lang="en-US" sz="2800" dirty="0" smtClean="0"/>
              <a:t>were formed.</a:t>
            </a:r>
            <a:endParaRPr lang="tr-TR" sz="2800" dirty="0" smtClean="0"/>
          </a:p>
          <a:p>
            <a:r>
              <a:rPr lang="tr-TR" sz="2800" dirty="0" err="1" smtClean="0"/>
              <a:t>Scales</a:t>
            </a:r>
            <a:r>
              <a:rPr lang="tr-TR" sz="2800" dirty="0" smtClean="0"/>
              <a:t> </a:t>
            </a:r>
            <a:r>
              <a:rPr lang="tr-TR" sz="2800" dirty="0" err="1" smtClean="0"/>
              <a:t>used</a:t>
            </a:r>
            <a:r>
              <a:rPr lang="tr-TR" sz="2800" dirty="0" smtClean="0"/>
              <a:t>:</a:t>
            </a:r>
          </a:p>
          <a:p>
            <a:endParaRPr lang="tr-TR" sz="2800" dirty="0" smtClean="0"/>
          </a:p>
          <a:p>
            <a:r>
              <a:rPr lang="tr-TR" sz="2800" dirty="0" smtClean="0"/>
              <a:t>1)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kids</a:t>
            </a:r>
            <a:r>
              <a:rPr lang="tr-TR" sz="2800" dirty="0" smtClean="0"/>
              <a:t>: </a:t>
            </a:r>
            <a:r>
              <a:rPr lang="tr-TR" sz="2800" dirty="0" err="1" smtClean="0">
                <a:solidFill>
                  <a:srgbClr val="FF0000"/>
                </a:solidFill>
              </a:rPr>
              <a:t>mYPAS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Modified</a:t>
            </a:r>
            <a:r>
              <a:rPr lang="tr-TR" sz="2800" dirty="0" smtClean="0">
                <a:solidFill>
                  <a:srgbClr val="FF0000"/>
                </a:solidFill>
              </a:rPr>
              <a:t> Yale </a:t>
            </a:r>
            <a:r>
              <a:rPr lang="tr-TR" sz="2800" dirty="0" err="1" smtClean="0">
                <a:solidFill>
                  <a:srgbClr val="FF0000"/>
                </a:solidFill>
              </a:rPr>
              <a:t>Preoperatif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Anxiety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Scale</a:t>
            </a:r>
            <a:r>
              <a:rPr lang="tr-TR" sz="28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tr-TR" sz="2800" dirty="0" smtClean="0"/>
              <a:t>2)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parents</a:t>
            </a:r>
            <a:r>
              <a:rPr lang="tr-TR" sz="2800" dirty="0" smtClean="0"/>
              <a:t>: </a:t>
            </a:r>
            <a:r>
              <a:rPr lang="tr-TR" sz="2800" dirty="0" smtClean="0">
                <a:solidFill>
                  <a:srgbClr val="FF0000"/>
                </a:solidFill>
              </a:rPr>
              <a:t>STAI (</a:t>
            </a:r>
            <a:r>
              <a:rPr lang="tr-TR" sz="2800" dirty="0" err="1" smtClean="0">
                <a:solidFill>
                  <a:srgbClr val="FF0000"/>
                </a:solidFill>
              </a:rPr>
              <a:t>State</a:t>
            </a:r>
            <a:r>
              <a:rPr lang="tr-TR" sz="2800" dirty="0" smtClean="0">
                <a:solidFill>
                  <a:srgbClr val="FF0000"/>
                </a:solidFill>
              </a:rPr>
              <a:t>-</a:t>
            </a:r>
            <a:r>
              <a:rPr lang="tr-TR" sz="2800" dirty="0" err="1" smtClean="0">
                <a:solidFill>
                  <a:srgbClr val="FF0000"/>
                </a:solidFill>
              </a:rPr>
              <a:t>Trait</a:t>
            </a:r>
            <a:r>
              <a:rPr lang="tr-TR" sz="2800" dirty="0" smtClean="0">
                <a:solidFill>
                  <a:srgbClr val="FF0000"/>
                </a:solidFill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</a:rPr>
              <a:t>Anxiety</a:t>
            </a:r>
            <a:r>
              <a:rPr lang="tr-TR" sz="2800" dirty="0" smtClean="0">
                <a:solidFill>
                  <a:srgbClr val="FF0000"/>
                </a:solidFill>
              </a:rPr>
              <a:t> Inventory)</a:t>
            </a:r>
          </a:p>
          <a:p>
            <a:endParaRPr lang="tr-TR" sz="2800" dirty="0" smtClean="0"/>
          </a:p>
          <a:p>
            <a:r>
              <a:rPr lang="tr-TR" sz="2800" dirty="0" smtClean="0"/>
              <a:t>-</a:t>
            </a:r>
            <a:r>
              <a:rPr lang="en-US" sz="2800" dirty="0" smtClean="0"/>
              <a:t> Before the operation;</a:t>
            </a:r>
            <a:r>
              <a:rPr lang="tr-TR" sz="2800" dirty="0" smtClean="0"/>
              <a:t> S</a:t>
            </a:r>
            <a:r>
              <a:rPr lang="en-US" sz="2800" dirty="0" err="1" smtClean="0"/>
              <a:t>aliva</a:t>
            </a:r>
            <a:r>
              <a:rPr lang="en-US" sz="2800" dirty="0" smtClean="0"/>
              <a:t> samples were taken for </a:t>
            </a:r>
            <a:r>
              <a:rPr lang="en-US" sz="2800" dirty="0" err="1" smtClean="0"/>
              <a:t>cortisol</a:t>
            </a:r>
            <a:r>
              <a:rPr lang="en-US" sz="2800" dirty="0" smtClean="0"/>
              <a:t> analysis</a:t>
            </a:r>
            <a:r>
              <a:rPr lang="tr-TR" sz="2800" dirty="0" smtClean="0"/>
              <a:t> </a:t>
            </a:r>
            <a:r>
              <a:rPr lang="tr-TR" sz="2800" dirty="0" err="1" smtClean="0"/>
              <a:t>before</a:t>
            </a:r>
            <a:r>
              <a:rPr lang="tr-TR" sz="2800" dirty="0" smtClean="0"/>
              <a:t>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 err="1" smtClean="0"/>
              <a:t>after</a:t>
            </a:r>
            <a:r>
              <a:rPr lang="tr-TR" sz="2800" dirty="0" smtClean="0"/>
              <a:t>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distraction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pic>
        <p:nvPicPr>
          <p:cNvPr id="6" name="Picture 2" descr="Dosya:Bezmiâlem Vakıf Üniversitesi logosu.png - Vikipe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0270" y="1"/>
            <a:ext cx="2991729" cy="1364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82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234" y="0"/>
            <a:ext cx="11268222" cy="8060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epos.myesr.org/posterimage/esr/ecr2019/148504/media/8144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32" y="196948"/>
            <a:ext cx="5415229" cy="6231988"/>
          </a:xfrm>
          <a:prstGeom prst="rect">
            <a:avLst/>
          </a:prstGeom>
          <a:noFill/>
        </p:spPr>
      </p:pic>
      <p:pic>
        <p:nvPicPr>
          <p:cNvPr id="29700" name="Picture 4" descr="https://epos.myesr.org/posterimage/esr/ecr2019/148504/media/8144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8134" y="225083"/>
            <a:ext cx="5560253" cy="626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729132" y="497199"/>
            <a:ext cx="576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err="1" smtClean="0"/>
              <a:t>Cortisol</a:t>
            </a:r>
            <a:r>
              <a:rPr lang="tr-TR" sz="3600" dirty="0" smtClean="0"/>
              <a:t> </a:t>
            </a:r>
            <a:r>
              <a:rPr lang="tr-TR" sz="3600" dirty="0" err="1" smtClean="0"/>
              <a:t>Measurements</a:t>
            </a:r>
            <a:endParaRPr lang="tr-TR" sz="3600" dirty="0"/>
          </a:p>
        </p:txBody>
      </p:sp>
      <p:sp>
        <p:nvSpPr>
          <p:cNvPr id="3" name="Metin kutusu 2"/>
          <p:cNvSpPr txBox="1"/>
          <p:nvPr/>
        </p:nvSpPr>
        <p:spPr>
          <a:xfrm>
            <a:off x="765115" y="1803395"/>
            <a:ext cx="11178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Saliva samples were taken </a:t>
            </a:r>
            <a:r>
              <a:rPr lang="en-US" sz="2400" dirty="0" smtClean="0">
                <a:solidFill>
                  <a:srgbClr val="FF0000"/>
                </a:solidFill>
              </a:rPr>
              <a:t>before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after</a:t>
            </a:r>
            <a:r>
              <a:rPr lang="en-US" sz="2400" dirty="0" smtClean="0"/>
              <a:t> </a:t>
            </a:r>
            <a:r>
              <a:rPr lang="tr-TR" sz="2400" dirty="0" err="1" smtClean="0"/>
              <a:t>application</a:t>
            </a:r>
            <a:r>
              <a:rPr lang="tr-TR" sz="2400" dirty="0" smtClean="0"/>
              <a:t>.</a:t>
            </a:r>
          </a:p>
          <a:p>
            <a:pPr marL="285750" indent="-285750"/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stated in the literature that salivary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is superior to serum </a:t>
            </a:r>
            <a:r>
              <a:rPr lang="en-US" sz="2400" dirty="0" err="1" smtClean="0"/>
              <a:t>cortisol</a:t>
            </a:r>
            <a:r>
              <a:rPr lang="en-US" sz="2400" dirty="0" smtClean="0"/>
              <a:t> in stress measurement.</a:t>
            </a:r>
            <a:endParaRPr lang="tr-TR" sz="2400" dirty="0" smtClean="0"/>
          </a:p>
          <a:p>
            <a:pPr marL="285750" indent="-285750"/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These samples </a:t>
            </a:r>
            <a:r>
              <a:rPr lang="tr-TR" sz="2400" dirty="0" smtClean="0"/>
              <a:t>has </a:t>
            </a:r>
            <a:r>
              <a:rPr lang="tr-TR" sz="2400" dirty="0" err="1" smtClean="0"/>
              <a:t>been</a:t>
            </a:r>
            <a:r>
              <a:rPr lang="tr-TR" sz="2400" dirty="0" smtClean="0"/>
              <a:t> </a:t>
            </a:r>
            <a:r>
              <a:rPr lang="en-US" sz="2400" dirty="0" smtClean="0"/>
              <a:t>analyzed by </a:t>
            </a:r>
            <a:r>
              <a:rPr lang="en-US" sz="2400" dirty="0" err="1" smtClean="0"/>
              <a:t>Chemiluminescence</a:t>
            </a:r>
            <a:r>
              <a:rPr lang="en-US" sz="2400" dirty="0" smtClean="0"/>
              <a:t> method.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736979" y="5367320"/>
            <a:ext cx="7952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 err="1" smtClean="0"/>
              <a:t>Djordje</a:t>
            </a:r>
            <a:r>
              <a:rPr lang="tr-TR" sz="1600" dirty="0" smtClean="0"/>
              <a:t> </a:t>
            </a:r>
            <a:r>
              <a:rPr lang="tr-TR" sz="1600" dirty="0"/>
              <a:t>Bozovic1,Maja Racic2, </a:t>
            </a:r>
            <a:r>
              <a:rPr lang="tr-TR" sz="1600" dirty="0" err="1"/>
              <a:t>Nedeljka</a:t>
            </a:r>
            <a:r>
              <a:rPr lang="tr-TR" sz="1600" dirty="0"/>
              <a:t> Ivkovic1, </a:t>
            </a:r>
            <a:r>
              <a:rPr lang="tr-TR" sz="1600" dirty="0" err="1"/>
              <a:t>Salivary</a:t>
            </a:r>
            <a:r>
              <a:rPr lang="tr-TR" sz="1600" dirty="0"/>
              <a:t> </a:t>
            </a:r>
            <a:r>
              <a:rPr lang="tr-TR" sz="1600" dirty="0" err="1"/>
              <a:t>Cortisol</a:t>
            </a:r>
            <a:r>
              <a:rPr lang="tr-TR" sz="1600" dirty="0"/>
              <a:t> </a:t>
            </a:r>
            <a:r>
              <a:rPr lang="tr-TR" sz="1600" dirty="0" err="1"/>
              <a:t>Levels</a:t>
            </a:r>
            <a:r>
              <a:rPr lang="tr-TR" sz="1600" dirty="0"/>
              <a:t> as a</a:t>
            </a:r>
          </a:p>
          <a:p>
            <a:r>
              <a:rPr lang="tr-TR" sz="1600" dirty="0" err="1"/>
              <a:t>Biological</a:t>
            </a:r>
            <a:r>
              <a:rPr lang="tr-TR" sz="1600" dirty="0"/>
              <a:t> Marker of </a:t>
            </a:r>
            <a:r>
              <a:rPr lang="tr-TR" sz="1600" dirty="0" err="1"/>
              <a:t>Stress</a:t>
            </a:r>
            <a:r>
              <a:rPr lang="tr-TR" sz="1600" dirty="0"/>
              <a:t> </a:t>
            </a:r>
            <a:r>
              <a:rPr lang="tr-TR" sz="1600" dirty="0" err="1"/>
              <a:t>Reaction</a:t>
            </a:r>
            <a:r>
              <a:rPr lang="tr-TR" sz="1600" dirty="0"/>
              <a:t>, </a:t>
            </a:r>
            <a:r>
              <a:rPr lang="tr-TR" sz="1600" dirty="0" err="1"/>
              <a:t>Med</a:t>
            </a:r>
            <a:r>
              <a:rPr lang="tr-TR" sz="1600" dirty="0"/>
              <a:t> </a:t>
            </a:r>
            <a:r>
              <a:rPr lang="tr-TR" sz="1600" dirty="0" err="1"/>
              <a:t>Arch</a:t>
            </a:r>
            <a:r>
              <a:rPr lang="tr-TR" sz="1600" dirty="0"/>
              <a:t>. 2013;67(5):374-7.</a:t>
            </a:r>
          </a:p>
        </p:txBody>
      </p:sp>
      <p:sp>
        <p:nvSpPr>
          <p:cNvPr id="7170" name="AutoShape 2" descr="Salivette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2" name="AutoShape 4" descr="Salivette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4" name="AutoShape 6" descr="Salivette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176" name="AutoShape 8" descr="Salivette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178" name="Picture 10" descr="Salivette½ for Cortisol Testing 100/Pack: Amazon.ca: Tools &amp; Home  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439" y="358726"/>
            <a:ext cx="2517287" cy="2060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801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5304</TotalTime>
  <Words>1562</Words>
  <Application>Microsoft Office PowerPoint</Application>
  <PresentationFormat>Özel</PresentationFormat>
  <Paragraphs>181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0" baseType="lpstr">
      <vt:lpstr>Office Teması</vt:lpstr>
      <vt:lpstr>Belge</vt:lpstr>
      <vt:lpstr>Slayt 1</vt:lpstr>
      <vt:lpstr>PLAN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library user</dc:creator>
  <cp:lastModifiedBy>Windows Kullanıcısı</cp:lastModifiedBy>
  <cp:revision>77</cp:revision>
  <dcterms:created xsi:type="dcterms:W3CDTF">2020-03-10T09:57:08Z</dcterms:created>
  <dcterms:modified xsi:type="dcterms:W3CDTF">2021-06-02T11:07:05Z</dcterms:modified>
</cp:coreProperties>
</file>